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6" r:id="rId2"/>
    <p:sldId id="259" r:id="rId3"/>
    <p:sldId id="291" r:id="rId4"/>
    <p:sldId id="292" r:id="rId5"/>
    <p:sldId id="293" r:id="rId6"/>
    <p:sldId id="294" r:id="rId7"/>
    <p:sldId id="363" r:id="rId8"/>
    <p:sldId id="373" r:id="rId9"/>
    <p:sldId id="370" r:id="rId10"/>
    <p:sldId id="369" r:id="rId11"/>
    <p:sldId id="368" r:id="rId12"/>
    <p:sldId id="371" r:id="rId13"/>
    <p:sldId id="372" r:id="rId14"/>
    <p:sldId id="374" r:id="rId15"/>
    <p:sldId id="375" r:id="rId16"/>
    <p:sldId id="376" r:id="rId17"/>
    <p:sldId id="377" r:id="rId18"/>
    <p:sldId id="364" r:id="rId19"/>
    <p:sldId id="378" r:id="rId20"/>
    <p:sldId id="379" r:id="rId21"/>
    <p:sldId id="380" r:id="rId22"/>
    <p:sldId id="381" r:id="rId23"/>
    <p:sldId id="389" r:id="rId24"/>
    <p:sldId id="390" r:id="rId25"/>
    <p:sldId id="391" r:id="rId26"/>
    <p:sldId id="392" r:id="rId27"/>
    <p:sldId id="393" r:id="rId28"/>
    <p:sldId id="394" r:id="rId29"/>
    <p:sldId id="395" r:id="rId30"/>
    <p:sldId id="362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22D9F3D-F7CA-43FE-9E2E-5C007936740A}">
          <p14:sldIdLst>
            <p14:sldId id="256"/>
            <p14:sldId id="259"/>
            <p14:sldId id="291"/>
            <p14:sldId id="292"/>
            <p14:sldId id="293"/>
            <p14:sldId id="294"/>
            <p14:sldId id="363"/>
            <p14:sldId id="373"/>
            <p14:sldId id="370"/>
            <p14:sldId id="369"/>
            <p14:sldId id="368"/>
            <p14:sldId id="371"/>
            <p14:sldId id="372"/>
            <p14:sldId id="374"/>
            <p14:sldId id="375"/>
            <p14:sldId id="376"/>
            <p14:sldId id="377"/>
            <p14:sldId id="364"/>
            <p14:sldId id="378"/>
            <p14:sldId id="379"/>
            <p14:sldId id="380"/>
            <p14:sldId id="381"/>
            <p14:sldId id="389"/>
            <p14:sldId id="390"/>
            <p14:sldId id="391"/>
            <p14:sldId id="392"/>
            <p14:sldId id="393"/>
            <p14:sldId id="394"/>
            <p14:sldId id="395"/>
            <p14:sldId id="3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CC99FF"/>
    <a:srgbClr val="00CC66"/>
    <a:srgbClr val="42AE29"/>
    <a:srgbClr val="FFCD3C"/>
    <a:srgbClr val="FFFFFF"/>
    <a:srgbClr val="2D2D2D"/>
    <a:srgbClr val="376F9E"/>
    <a:srgbClr val="171717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88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2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F638-606D-A22E-8F9F-A4A6D858E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3285779"/>
            <a:ext cx="11391065" cy="89358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4BAB1-A261-2102-CEA9-063F697A4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655762"/>
          </a:xfrm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602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444445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444445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444445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444445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63592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3003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4824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7171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171717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171717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171717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171717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17171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70283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17312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64264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6156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tatsmodels.org/stable/index.html" TargetMode="External"/><Relationship Id="rId3" Type="http://schemas.openxmlformats.org/officeDocument/2006/relationships/hyperlink" Target="https://pandas.pydata.org/" TargetMode="External"/><Relationship Id="rId7" Type="http://schemas.openxmlformats.org/officeDocument/2006/relationships/hyperlink" Target="https://scipy.org/" TargetMode="External"/><Relationship Id="rId2" Type="http://schemas.openxmlformats.org/officeDocument/2006/relationships/hyperlink" Target="https://numpy.org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eaborn.pydata.org/index.html" TargetMode="External"/><Relationship Id="rId5" Type="http://schemas.openxmlformats.org/officeDocument/2006/relationships/hyperlink" Target="https://matplotlib.org/" TargetMode="External"/><Relationship Id="rId4" Type="http://schemas.openxmlformats.org/officeDocument/2006/relationships/hyperlink" Target="https://scikit-learn.org/stable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996610"/>
            <a:ext cx="11391065" cy="1268070"/>
          </a:xfrm>
        </p:spPr>
        <p:txBody>
          <a:bodyPr>
            <a:normAutofit fontScale="90000"/>
          </a:bodyPr>
          <a:lstStyle/>
          <a:p>
            <a:r>
              <a:rPr lang="en-US" dirty="0"/>
              <a:t>installing third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party packages</a:t>
            </a:r>
            <a:r>
              <a:rPr lang="en-US" dirty="0">
                <a:solidFill>
                  <a:schemeClr val="accent3"/>
                </a:solidFill>
              </a:rPr>
              <a:t>,</a:t>
            </a:r>
            <a:r>
              <a:rPr lang="en-US" dirty="0"/>
              <a:t> managing environments</a:t>
            </a:r>
            <a:r>
              <a:rPr lang="en-US" dirty="0">
                <a:solidFill>
                  <a:schemeClr val="accent3"/>
                </a:solidFill>
              </a:rPr>
              <a:t>,</a:t>
            </a:r>
            <a:r>
              <a:rPr lang="en-US" dirty="0"/>
              <a:t> and Pandas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12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12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B0A0A-ED99-3214-3B6B-C9E76E391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Anaconda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0367834-7FF2-AAFE-23C0-B81A949E3D9B}"/>
              </a:ext>
            </a:extLst>
          </p:cNvPr>
          <p:cNvSpPr/>
          <p:nvPr/>
        </p:nvSpPr>
        <p:spPr>
          <a:xfrm>
            <a:off x="8394783" y="727514"/>
            <a:ext cx="3427526" cy="3427526"/>
          </a:xfrm>
          <a:prstGeom prst="ellipse">
            <a:avLst/>
          </a:prstGeom>
          <a:noFill/>
          <a:ln w="76200">
            <a:solidFill>
              <a:srgbClr val="FFCD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Python (programming language) - Wikipedia">
            <a:extLst>
              <a:ext uri="{FF2B5EF4-FFF2-40B4-BE49-F238E27FC236}">
                <a16:creationId xmlns:a16="http://schemas.microsoft.com/office/drawing/2014/main" id="{D32B66B8-9975-F59B-D273-4F4BCBD8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7619" y="644924"/>
            <a:ext cx="1213373" cy="1213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2A598D-A74E-3E8C-70C6-49676FD0D319}"/>
              </a:ext>
            </a:extLst>
          </p:cNvPr>
          <p:cNvSpPr txBox="1"/>
          <p:nvPr/>
        </p:nvSpPr>
        <p:spPr>
          <a:xfrm>
            <a:off x="9503010" y="115354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NumPy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50FFAE-A3D3-4448-A0F2-0AE8D50A421E}"/>
              </a:ext>
            </a:extLst>
          </p:cNvPr>
          <p:cNvSpPr txBox="1"/>
          <p:nvPr/>
        </p:nvSpPr>
        <p:spPr>
          <a:xfrm>
            <a:off x="8746910" y="1982519"/>
            <a:ext cx="949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Pandas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AD74CA-693F-6B48-7AAC-646986AD4AC9}"/>
              </a:ext>
            </a:extLst>
          </p:cNvPr>
          <p:cNvSpPr txBox="1"/>
          <p:nvPr/>
        </p:nvSpPr>
        <p:spPr>
          <a:xfrm>
            <a:off x="10285659" y="2515079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Matplotlib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C14C97-4F28-A72B-1AA7-E22DC5CC8FD6}"/>
              </a:ext>
            </a:extLst>
          </p:cNvPr>
          <p:cNvSpPr txBox="1"/>
          <p:nvPr/>
        </p:nvSpPr>
        <p:spPr>
          <a:xfrm>
            <a:off x="9221880" y="3171861"/>
            <a:ext cx="107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CD3C"/>
                </a:solidFill>
              </a:rPr>
              <a:t>Seaborn</a:t>
            </a:r>
            <a:endParaRPr lang="en-US" b="1" dirty="0">
              <a:solidFill>
                <a:srgbClr val="FFCD3C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5FDD442-97C1-FBED-AA05-E6FC06312860}"/>
              </a:ext>
            </a:extLst>
          </p:cNvPr>
          <p:cNvSpPr/>
          <p:nvPr/>
        </p:nvSpPr>
        <p:spPr>
          <a:xfrm>
            <a:off x="8969971" y="4341948"/>
            <a:ext cx="2277150" cy="2277150"/>
          </a:xfrm>
          <a:prstGeom prst="ellipse">
            <a:avLst/>
          </a:prstGeom>
          <a:noFill/>
          <a:ln w="76200">
            <a:solidFill>
              <a:srgbClr val="42AE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FCB0C0-3EBE-EA5F-91D1-064C20E739D3}"/>
              </a:ext>
            </a:extLst>
          </p:cNvPr>
          <p:cNvSpPr txBox="1"/>
          <p:nvPr/>
        </p:nvSpPr>
        <p:spPr>
          <a:xfrm>
            <a:off x="9638790" y="461693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NumPy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AC82C9-5968-A672-05B4-F854876B9DF1}"/>
              </a:ext>
            </a:extLst>
          </p:cNvPr>
          <p:cNvSpPr txBox="1"/>
          <p:nvPr/>
        </p:nvSpPr>
        <p:spPr>
          <a:xfrm>
            <a:off x="9604321" y="5063439"/>
            <a:ext cx="949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Pandas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E2A962-C428-66AC-CE43-5103B381BA2F}"/>
              </a:ext>
            </a:extLst>
          </p:cNvPr>
          <p:cNvSpPr txBox="1"/>
          <p:nvPr/>
        </p:nvSpPr>
        <p:spPr>
          <a:xfrm>
            <a:off x="9439256" y="6004538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Matplotlib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3C415E-0EAA-692F-ED6D-A37E4AB27D64}"/>
              </a:ext>
            </a:extLst>
          </p:cNvPr>
          <p:cNvSpPr txBox="1"/>
          <p:nvPr/>
        </p:nvSpPr>
        <p:spPr>
          <a:xfrm>
            <a:off x="9753599" y="5580061"/>
            <a:ext cx="107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Seaborn</a:t>
            </a:r>
          </a:p>
        </p:txBody>
      </p:sp>
      <p:pic>
        <p:nvPicPr>
          <p:cNvPr id="21" name="Picture 20" descr="A green circle with a black background&#10;&#10;Description automatically generated">
            <a:extLst>
              <a:ext uri="{FF2B5EF4-FFF2-40B4-BE49-F238E27FC236}">
                <a16:creationId xmlns:a16="http://schemas.microsoft.com/office/drawing/2014/main" id="{F5DD8B4D-AA4D-E8E7-AE9B-5886C117C2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1672" y="4348216"/>
            <a:ext cx="1164255" cy="116285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4D08B3F-8FEA-D8E3-50EB-0D97DAF421A2}"/>
              </a:ext>
            </a:extLst>
          </p:cNvPr>
          <p:cNvSpPr/>
          <p:nvPr/>
        </p:nvSpPr>
        <p:spPr>
          <a:xfrm>
            <a:off x="241875" y="1858298"/>
            <a:ext cx="6376730" cy="4654590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DEAD32-0B30-2FAF-BC1F-A4B6D5D3295C}"/>
              </a:ext>
            </a:extLst>
          </p:cNvPr>
          <p:cNvSpPr txBox="1"/>
          <p:nvPr/>
        </p:nvSpPr>
        <p:spPr>
          <a:xfrm>
            <a:off x="106190" y="1455692"/>
            <a:ext cx="2117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Operating System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AA3AFC-A135-BFE1-591A-05D9AA9CB7C2}"/>
              </a:ext>
            </a:extLst>
          </p:cNvPr>
          <p:cNvSpPr txBox="1"/>
          <p:nvPr/>
        </p:nvSpPr>
        <p:spPr>
          <a:xfrm>
            <a:off x="378054" y="2114994"/>
            <a:ext cx="17113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Python Version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3.10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0442B72-6F18-5109-A5FA-44571BA3D213}"/>
              </a:ext>
            </a:extLst>
          </p:cNvPr>
          <p:cNvSpPr txBox="1"/>
          <p:nvPr/>
        </p:nvSpPr>
        <p:spPr>
          <a:xfrm>
            <a:off x="2329482" y="2114994"/>
            <a:ext cx="24295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Virtual Environment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APS106-winter-2024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C6B4BD-DC9C-439B-8147-3DEF601C36CC}"/>
              </a:ext>
            </a:extLst>
          </p:cNvPr>
          <p:cNvSpPr txBox="1"/>
          <p:nvPr/>
        </p:nvSpPr>
        <p:spPr>
          <a:xfrm>
            <a:off x="5008528" y="2114994"/>
            <a:ext cx="145103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Packages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42AE29"/>
                </a:solidFill>
              </a:rPr>
              <a:t>numpy-1</a:t>
            </a:r>
          </a:p>
          <a:p>
            <a:r>
              <a:rPr lang="en-US" dirty="0">
                <a:solidFill>
                  <a:srgbClr val="42AE29"/>
                </a:solidFill>
              </a:rPr>
              <a:t>pandas-1</a:t>
            </a:r>
          </a:p>
          <a:p>
            <a:r>
              <a:rPr lang="en-US" dirty="0">
                <a:solidFill>
                  <a:srgbClr val="42AE29"/>
                </a:solidFill>
              </a:rPr>
              <a:t>seaborn-1</a:t>
            </a:r>
          </a:p>
          <a:p>
            <a:r>
              <a:rPr lang="en-US" dirty="0">
                <a:solidFill>
                  <a:srgbClr val="42AE29"/>
                </a:solidFill>
              </a:rPr>
              <a:t>matplotlib-1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D823389-4B97-1385-0D9C-C5D1EB5C3E08}"/>
              </a:ext>
            </a:extLst>
          </p:cNvPr>
          <p:cNvCxnSpPr/>
          <p:nvPr/>
        </p:nvCxnSpPr>
        <p:spPr>
          <a:xfrm>
            <a:off x="1061886" y="2843488"/>
            <a:ext cx="1267596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C9FE009-5FC9-1E66-3253-9F781F4174EC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6069422" y="3168051"/>
            <a:ext cx="3534899" cy="2080054"/>
          </a:xfrm>
          <a:prstGeom prst="straightConnector1">
            <a:avLst/>
          </a:prstGeom>
          <a:ln>
            <a:solidFill>
              <a:srgbClr val="42AE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D666DC6-C336-77E9-7935-A5092F042A3C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6023565" y="2879322"/>
            <a:ext cx="3615225" cy="1922275"/>
          </a:xfrm>
          <a:prstGeom prst="straightConnector1">
            <a:avLst/>
          </a:prstGeom>
          <a:ln>
            <a:solidFill>
              <a:srgbClr val="42AE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11AAF65-97C1-3D8E-5DE9-25BFB8175560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6379091" y="3684655"/>
            <a:ext cx="3060165" cy="2504549"/>
          </a:xfrm>
          <a:prstGeom prst="straightConnector1">
            <a:avLst/>
          </a:prstGeom>
          <a:ln>
            <a:solidFill>
              <a:srgbClr val="42AE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D96E283-442A-DE09-3C39-9D05E99D4BCC}"/>
              </a:ext>
            </a:extLst>
          </p:cNvPr>
          <p:cNvCxnSpPr>
            <a:cxnSpLocks/>
            <a:stCxn id="19" idx="1"/>
          </p:cNvCxnSpPr>
          <p:nvPr/>
        </p:nvCxnSpPr>
        <p:spPr>
          <a:xfrm flipH="1" flipV="1">
            <a:off x="6150957" y="3429000"/>
            <a:ext cx="3602642" cy="2335727"/>
          </a:xfrm>
          <a:prstGeom prst="straightConnector1">
            <a:avLst/>
          </a:prstGeom>
          <a:ln>
            <a:solidFill>
              <a:srgbClr val="42AE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4C08AF6-E330-636C-FD13-EE09CA1BD9CA}"/>
              </a:ext>
            </a:extLst>
          </p:cNvPr>
          <p:cNvSpPr txBox="1"/>
          <p:nvPr/>
        </p:nvSpPr>
        <p:spPr>
          <a:xfrm>
            <a:off x="6710161" y="5371769"/>
            <a:ext cx="1709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42AE29"/>
                </a:solidFill>
              </a:rPr>
              <a:t>conda</a:t>
            </a:r>
            <a:r>
              <a:rPr lang="en-US" sz="2000" b="1" dirty="0">
                <a:solidFill>
                  <a:srgbClr val="42AE29"/>
                </a:solidFill>
              </a:rPr>
              <a:t> install</a:t>
            </a:r>
            <a:endParaRPr lang="en-US" sz="1100" dirty="0">
              <a:solidFill>
                <a:srgbClr val="42AE29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7056EEB-CB15-D6A9-523B-696A652CA874}"/>
              </a:ext>
            </a:extLst>
          </p:cNvPr>
          <p:cNvCxnSpPr>
            <a:cxnSpLocks/>
          </p:cNvCxnSpPr>
          <p:nvPr/>
        </p:nvCxnSpPr>
        <p:spPr>
          <a:xfrm>
            <a:off x="4747260" y="2843488"/>
            <a:ext cx="265453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DB68B2-39AF-E633-F4A7-58D2C21CA757}"/>
              </a:ext>
            </a:extLst>
          </p:cNvPr>
          <p:cNvSpPr txBox="1"/>
          <p:nvPr/>
        </p:nvSpPr>
        <p:spPr>
          <a:xfrm>
            <a:off x="6705453" y="5689068"/>
            <a:ext cx="20457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rgbClr val="CC99FF"/>
                </a:solidFill>
              </a:rPr>
              <a:t>conda</a:t>
            </a:r>
            <a:r>
              <a:rPr lang="en-US" sz="1400" dirty="0">
                <a:solidFill>
                  <a:srgbClr val="CC99FF"/>
                </a:solidFill>
              </a:rPr>
              <a:t> install </a:t>
            </a:r>
            <a:r>
              <a:rPr lang="en-US" sz="1400" dirty="0" err="1">
                <a:solidFill>
                  <a:srgbClr val="CC99FF"/>
                </a:solidFill>
              </a:rPr>
              <a:t>numpy</a:t>
            </a:r>
            <a:endParaRPr lang="en-US" sz="1400" dirty="0">
              <a:solidFill>
                <a:srgbClr val="CC99FF"/>
              </a:solidFill>
            </a:endParaRPr>
          </a:p>
          <a:p>
            <a:r>
              <a:rPr lang="en-US" sz="1400" dirty="0" err="1">
                <a:solidFill>
                  <a:srgbClr val="CC99FF"/>
                </a:solidFill>
              </a:rPr>
              <a:t>conda</a:t>
            </a:r>
            <a:r>
              <a:rPr lang="en-US" sz="1400" dirty="0">
                <a:solidFill>
                  <a:srgbClr val="CC99FF"/>
                </a:solidFill>
              </a:rPr>
              <a:t> install pandas</a:t>
            </a:r>
          </a:p>
          <a:p>
            <a:r>
              <a:rPr lang="en-US" sz="1400" dirty="0" err="1">
                <a:solidFill>
                  <a:srgbClr val="CC99FF"/>
                </a:solidFill>
              </a:rPr>
              <a:t>conda</a:t>
            </a:r>
            <a:r>
              <a:rPr lang="en-US" sz="1400" dirty="0">
                <a:solidFill>
                  <a:srgbClr val="CC99FF"/>
                </a:solidFill>
              </a:rPr>
              <a:t> install seaborn</a:t>
            </a:r>
          </a:p>
          <a:p>
            <a:r>
              <a:rPr lang="en-US" sz="1400" dirty="0" err="1">
                <a:solidFill>
                  <a:srgbClr val="CC99FF"/>
                </a:solidFill>
              </a:rPr>
              <a:t>conda</a:t>
            </a:r>
            <a:r>
              <a:rPr lang="en-US" sz="1400" dirty="0">
                <a:solidFill>
                  <a:srgbClr val="CC99FF"/>
                </a:solidFill>
              </a:rPr>
              <a:t> install matplotlib</a:t>
            </a:r>
            <a:endParaRPr lang="en-US" sz="900" dirty="0">
              <a:solidFill>
                <a:srgbClr val="42AE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696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B0A0A-ED99-3214-3B6B-C9E76E391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Anaconda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0367834-7FF2-AAFE-23C0-B81A949E3D9B}"/>
              </a:ext>
            </a:extLst>
          </p:cNvPr>
          <p:cNvSpPr/>
          <p:nvPr/>
        </p:nvSpPr>
        <p:spPr>
          <a:xfrm>
            <a:off x="8394783" y="727514"/>
            <a:ext cx="3427526" cy="3427526"/>
          </a:xfrm>
          <a:prstGeom prst="ellipse">
            <a:avLst/>
          </a:prstGeom>
          <a:noFill/>
          <a:ln w="76200">
            <a:solidFill>
              <a:srgbClr val="FFCD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Python (programming language) - Wikipedia">
            <a:extLst>
              <a:ext uri="{FF2B5EF4-FFF2-40B4-BE49-F238E27FC236}">
                <a16:creationId xmlns:a16="http://schemas.microsoft.com/office/drawing/2014/main" id="{D32B66B8-9975-F59B-D273-4F4BCBD8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7619" y="644924"/>
            <a:ext cx="1213373" cy="1213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2A598D-A74E-3E8C-70C6-49676FD0D319}"/>
              </a:ext>
            </a:extLst>
          </p:cNvPr>
          <p:cNvSpPr txBox="1"/>
          <p:nvPr/>
        </p:nvSpPr>
        <p:spPr>
          <a:xfrm>
            <a:off x="9503010" y="115354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NumPy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50FFAE-A3D3-4448-A0F2-0AE8D50A421E}"/>
              </a:ext>
            </a:extLst>
          </p:cNvPr>
          <p:cNvSpPr txBox="1"/>
          <p:nvPr/>
        </p:nvSpPr>
        <p:spPr>
          <a:xfrm>
            <a:off x="8746910" y="1982519"/>
            <a:ext cx="949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Pandas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AD74CA-693F-6B48-7AAC-646986AD4AC9}"/>
              </a:ext>
            </a:extLst>
          </p:cNvPr>
          <p:cNvSpPr txBox="1"/>
          <p:nvPr/>
        </p:nvSpPr>
        <p:spPr>
          <a:xfrm>
            <a:off x="10285659" y="2515079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Matplotlib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C14C97-4F28-A72B-1AA7-E22DC5CC8FD6}"/>
              </a:ext>
            </a:extLst>
          </p:cNvPr>
          <p:cNvSpPr txBox="1"/>
          <p:nvPr/>
        </p:nvSpPr>
        <p:spPr>
          <a:xfrm>
            <a:off x="9221880" y="3171861"/>
            <a:ext cx="107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CD3C"/>
                </a:solidFill>
              </a:rPr>
              <a:t>Seaborn</a:t>
            </a:r>
            <a:endParaRPr lang="en-US" b="1" dirty="0">
              <a:solidFill>
                <a:srgbClr val="FFCD3C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5FDD442-97C1-FBED-AA05-E6FC06312860}"/>
              </a:ext>
            </a:extLst>
          </p:cNvPr>
          <p:cNvSpPr/>
          <p:nvPr/>
        </p:nvSpPr>
        <p:spPr>
          <a:xfrm>
            <a:off x="8969971" y="4341948"/>
            <a:ext cx="2277150" cy="2277150"/>
          </a:xfrm>
          <a:prstGeom prst="ellipse">
            <a:avLst/>
          </a:prstGeom>
          <a:noFill/>
          <a:ln w="76200">
            <a:solidFill>
              <a:srgbClr val="42AE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FCB0C0-3EBE-EA5F-91D1-064C20E739D3}"/>
              </a:ext>
            </a:extLst>
          </p:cNvPr>
          <p:cNvSpPr txBox="1"/>
          <p:nvPr/>
        </p:nvSpPr>
        <p:spPr>
          <a:xfrm>
            <a:off x="9638790" y="461693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NumPy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AC82C9-5968-A672-05B4-F854876B9DF1}"/>
              </a:ext>
            </a:extLst>
          </p:cNvPr>
          <p:cNvSpPr txBox="1"/>
          <p:nvPr/>
        </p:nvSpPr>
        <p:spPr>
          <a:xfrm>
            <a:off x="9604321" y="5063439"/>
            <a:ext cx="949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Pandas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E2A962-C428-66AC-CE43-5103B381BA2F}"/>
              </a:ext>
            </a:extLst>
          </p:cNvPr>
          <p:cNvSpPr txBox="1"/>
          <p:nvPr/>
        </p:nvSpPr>
        <p:spPr>
          <a:xfrm>
            <a:off x="9439256" y="6004538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Matplotlib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3C415E-0EAA-692F-ED6D-A37E4AB27D64}"/>
              </a:ext>
            </a:extLst>
          </p:cNvPr>
          <p:cNvSpPr txBox="1"/>
          <p:nvPr/>
        </p:nvSpPr>
        <p:spPr>
          <a:xfrm>
            <a:off x="9753599" y="5580061"/>
            <a:ext cx="107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Seaborn</a:t>
            </a:r>
          </a:p>
        </p:txBody>
      </p:sp>
      <p:pic>
        <p:nvPicPr>
          <p:cNvPr id="21" name="Picture 20" descr="A green circle with a black background&#10;&#10;Description automatically generated">
            <a:extLst>
              <a:ext uri="{FF2B5EF4-FFF2-40B4-BE49-F238E27FC236}">
                <a16:creationId xmlns:a16="http://schemas.microsoft.com/office/drawing/2014/main" id="{F5DD8B4D-AA4D-E8E7-AE9B-5886C117C2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1672" y="4348216"/>
            <a:ext cx="1164255" cy="116285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4D08B3F-8FEA-D8E3-50EB-0D97DAF421A2}"/>
              </a:ext>
            </a:extLst>
          </p:cNvPr>
          <p:cNvSpPr/>
          <p:nvPr/>
        </p:nvSpPr>
        <p:spPr>
          <a:xfrm>
            <a:off x="241875" y="1858298"/>
            <a:ext cx="6376730" cy="4654590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DEAD32-0B30-2FAF-BC1F-A4B6D5D3295C}"/>
              </a:ext>
            </a:extLst>
          </p:cNvPr>
          <p:cNvSpPr txBox="1"/>
          <p:nvPr/>
        </p:nvSpPr>
        <p:spPr>
          <a:xfrm>
            <a:off x="106190" y="1455692"/>
            <a:ext cx="2117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Operating System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AA3AFC-A135-BFE1-591A-05D9AA9CB7C2}"/>
              </a:ext>
            </a:extLst>
          </p:cNvPr>
          <p:cNvSpPr txBox="1"/>
          <p:nvPr/>
        </p:nvSpPr>
        <p:spPr>
          <a:xfrm>
            <a:off x="378054" y="2114994"/>
            <a:ext cx="17113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Python Version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3.10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0442B72-6F18-5109-A5FA-44571BA3D213}"/>
              </a:ext>
            </a:extLst>
          </p:cNvPr>
          <p:cNvSpPr txBox="1"/>
          <p:nvPr/>
        </p:nvSpPr>
        <p:spPr>
          <a:xfrm>
            <a:off x="2329482" y="2114994"/>
            <a:ext cx="242957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Virtual Environment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APS106-winter-2024</a:t>
            </a: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CIV100-winter-2024</a:t>
            </a:r>
          </a:p>
          <a:p>
            <a:endParaRPr lang="en-US" b="1" dirty="0">
              <a:solidFill>
                <a:srgbClr val="42AE29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C6B4BD-DC9C-439B-8147-3DEF601C36CC}"/>
              </a:ext>
            </a:extLst>
          </p:cNvPr>
          <p:cNvSpPr txBox="1"/>
          <p:nvPr/>
        </p:nvSpPr>
        <p:spPr>
          <a:xfrm>
            <a:off x="5008528" y="2114994"/>
            <a:ext cx="145905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Packages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42AE29"/>
                </a:solidFill>
              </a:rPr>
              <a:t>numpy-1</a:t>
            </a:r>
          </a:p>
          <a:p>
            <a:r>
              <a:rPr lang="en-US" dirty="0">
                <a:solidFill>
                  <a:srgbClr val="42AE29"/>
                </a:solidFill>
              </a:rPr>
              <a:t>pandas-1</a:t>
            </a:r>
          </a:p>
          <a:p>
            <a:r>
              <a:rPr lang="en-US" dirty="0">
                <a:solidFill>
                  <a:srgbClr val="42AE29"/>
                </a:solidFill>
              </a:rPr>
              <a:t>seaborn-1</a:t>
            </a:r>
          </a:p>
          <a:p>
            <a:r>
              <a:rPr lang="en-US" dirty="0">
                <a:solidFill>
                  <a:srgbClr val="42AE29"/>
                </a:solidFill>
              </a:rPr>
              <a:t>matplotlib-1</a:t>
            </a:r>
          </a:p>
          <a:p>
            <a:endParaRPr lang="en-US" dirty="0">
              <a:solidFill>
                <a:srgbClr val="42AE29"/>
              </a:solidFill>
            </a:endParaRPr>
          </a:p>
          <a:p>
            <a:r>
              <a:rPr lang="en-US" dirty="0">
                <a:solidFill>
                  <a:srgbClr val="FFCD3C"/>
                </a:solidFill>
              </a:rPr>
              <a:t>numpy-1</a:t>
            </a:r>
          </a:p>
          <a:p>
            <a:r>
              <a:rPr lang="en-US" dirty="0">
                <a:solidFill>
                  <a:srgbClr val="42AE29"/>
                </a:solidFill>
              </a:rPr>
              <a:t>pandas-2</a:t>
            </a:r>
          </a:p>
          <a:p>
            <a:r>
              <a:rPr lang="en-US" dirty="0">
                <a:solidFill>
                  <a:srgbClr val="FFCD3C"/>
                </a:solidFill>
              </a:rPr>
              <a:t>seaborn-2</a:t>
            </a:r>
          </a:p>
          <a:p>
            <a:r>
              <a:rPr lang="en-US" dirty="0">
                <a:solidFill>
                  <a:srgbClr val="42AE29"/>
                </a:solidFill>
              </a:rPr>
              <a:t>matplotlib-1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D823389-4B97-1385-0D9C-C5D1EB5C3E08}"/>
              </a:ext>
            </a:extLst>
          </p:cNvPr>
          <p:cNvCxnSpPr/>
          <p:nvPr/>
        </p:nvCxnSpPr>
        <p:spPr>
          <a:xfrm>
            <a:off x="1061886" y="2843488"/>
            <a:ext cx="1267596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C9FE009-5FC9-1E66-3253-9F781F4174EC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6096000" y="4501208"/>
            <a:ext cx="3508321" cy="746897"/>
          </a:xfrm>
          <a:prstGeom prst="straightConnector1">
            <a:avLst/>
          </a:prstGeom>
          <a:ln>
            <a:solidFill>
              <a:srgbClr val="42AE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D666DC6-C336-77E9-7935-A5092F042A3C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046839" y="1338207"/>
            <a:ext cx="3456171" cy="2834184"/>
          </a:xfrm>
          <a:prstGeom prst="straightConnector1">
            <a:avLst/>
          </a:prstGeom>
          <a:ln>
            <a:solidFill>
              <a:srgbClr val="FFCD3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11AAF65-97C1-3D8E-5DE9-25BFB8175560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6394901" y="5063439"/>
            <a:ext cx="3044355" cy="1125765"/>
          </a:xfrm>
          <a:prstGeom prst="straightConnector1">
            <a:avLst/>
          </a:prstGeom>
          <a:ln>
            <a:solidFill>
              <a:srgbClr val="42AE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D96E283-442A-DE09-3C39-9D05E99D4BCC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6182524" y="3356527"/>
            <a:ext cx="3039356" cy="1386554"/>
          </a:xfrm>
          <a:prstGeom prst="straightConnector1">
            <a:avLst/>
          </a:prstGeom>
          <a:ln>
            <a:solidFill>
              <a:srgbClr val="FFCD3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7056EEB-CB15-D6A9-523B-696A652CA874}"/>
              </a:ext>
            </a:extLst>
          </p:cNvPr>
          <p:cNvCxnSpPr>
            <a:cxnSpLocks/>
          </p:cNvCxnSpPr>
          <p:nvPr/>
        </p:nvCxnSpPr>
        <p:spPr>
          <a:xfrm>
            <a:off x="4747260" y="2843488"/>
            <a:ext cx="265453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BADE60B-1F96-9582-DBFA-17133219EEBD}"/>
              </a:ext>
            </a:extLst>
          </p:cNvPr>
          <p:cNvCxnSpPr>
            <a:cxnSpLocks/>
          </p:cNvCxnSpPr>
          <p:nvPr/>
        </p:nvCxnSpPr>
        <p:spPr>
          <a:xfrm>
            <a:off x="4743075" y="4229837"/>
            <a:ext cx="265453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F428902-E665-F831-B939-8C2CE0E4BE66}"/>
              </a:ext>
            </a:extLst>
          </p:cNvPr>
          <p:cNvCxnSpPr>
            <a:cxnSpLocks/>
          </p:cNvCxnSpPr>
          <p:nvPr/>
        </p:nvCxnSpPr>
        <p:spPr>
          <a:xfrm>
            <a:off x="1061886" y="2843488"/>
            <a:ext cx="1315554" cy="1311552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E37825D-8D6D-670A-F60A-8E9995E3013E}"/>
              </a:ext>
            </a:extLst>
          </p:cNvPr>
          <p:cNvSpPr txBox="1"/>
          <p:nvPr/>
        </p:nvSpPr>
        <p:spPr>
          <a:xfrm>
            <a:off x="6705453" y="5800840"/>
            <a:ext cx="1709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42AE29"/>
                </a:solidFill>
              </a:rPr>
              <a:t>conda</a:t>
            </a:r>
            <a:r>
              <a:rPr lang="en-US" sz="2000" b="1" dirty="0">
                <a:solidFill>
                  <a:srgbClr val="42AE29"/>
                </a:solidFill>
              </a:rPr>
              <a:t> install</a:t>
            </a:r>
            <a:endParaRPr lang="en-US" sz="1100" dirty="0">
              <a:solidFill>
                <a:srgbClr val="42AE2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C45A0B-C213-C18B-0E42-5CECD4414C14}"/>
              </a:ext>
            </a:extLst>
          </p:cNvPr>
          <p:cNvSpPr txBox="1"/>
          <p:nvPr/>
        </p:nvSpPr>
        <p:spPr>
          <a:xfrm>
            <a:off x="6700745" y="6118139"/>
            <a:ext cx="20457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rgbClr val="CC99FF"/>
                </a:solidFill>
              </a:rPr>
              <a:t>conda</a:t>
            </a:r>
            <a:r>
              <a:rPr lang="en-US" sz="1400" dirty="0">
                <a:solidFill>
                  <a:srgbClr val="CC99FF"/>
                </a:solidFill>
              </a:rPr>
              <a:t> install pandas</a:t>
            </a:r>
          </a:p>
          <a:p>
            <a:r>
              <a:rPr lang="en-US" sz="1400" dirty="0" err="1">
                <a:solidFill>
                  <a:srgbClr val="CC99FF"/>
                </a:solidFill>
              </a:rPr>
              <a:t>conda</a:t>
            </a:r>
            <a:r>
              <a:rPr lang="en-US" sz="1400" dirty="0">
                <a:solidFill>
                  <a:srgbClr val="CC99FF"/>
                </a:solidFill>
              </a:rPr>
              <a:t> install matplotlib</a:t>
            </a:r>
            <a:endParaRPr lang="en-US" sz="900" dirty="0">
              <a:solidFill>
                <a:srgbClr val="42AE29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AFC0DA-801F-C16B-5300-6593FB80CF42}"/>
              </a:ext>
            </a:extLst>
          </p:cNvPr>
          <p:cNvSpPr txBox="1"/>
          <p:nvPr/>
        </p:nvSpPr>
        <p:spPr>
          <a:xfrm>
            <a:off x="6705453" y="1348528"/>
            <a:ext cx="1366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CD3C"/>
                </a:solidFill>
              </a:rPr>
              <a:t>pip install</a:t>
            </a:r>
            <a:endParaRPr lang="en-US" sz="1100" dirty="0">
              <a:solidFill>
                <a:srgbClr val="FFCD3C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169E11-B3D3-C196-8F83-46505D356EF1}"/>
              </a:ext>
            </a:extLst>
          </p:cNvPr>
          <p:cNvSpPr txBox="1"/>
          <p:nvPr/>
        </p:nvSpPr>
        <p:spPr>
          <a:xfrm>
            <a:off x="6700745" y="1665827"/>
            <a:ext cx="16366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C99FF"/>
                </a:solidFill>
              </a:rPr>
              <a:t>pip install </a:t>
            </a:r>
            <a:r>
              <a:rPr lang="en-US" sz="1400" dirty="0" err="1">
                <a:solidFill>
                  <a:srgbClr val="CC99FF"/>
                </a:solidFill>
              </a:rPr>
              <a:t>numpy</a:t>
            </a:r>
            <a:endParaRPr lang="en-US" sz="1400" dirty="0">
              <a:solidFill>
                <a:srgbClr val="CC99FF"/>
              </a:solidFill>
            </a:endParaRPr>
          </a:p>
          <a:p>
            <a:r>
              <a:rPr lang="en-US" sz="1400" dirty="0">
                <a:solidFill>
                  <a:srgbClr val="CC99FF"/>
                </a:solidFill>
              </a:rPr>
              <a:t>pip install seaborn</a:t>
            </a:r>
          </a:p>
        </p:txBody>
      </p:sp>
    </p:spTree>
    <p:extLst>
      <p:ext uri="{BB962C8B-B14F-4D97-AF65-F5344CB8AC3E}">
        <p14:creationId xmlns:p14="http://schemas.microsoft.com/office/powerpoint/2010/main" val="3558701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B0A0A-ED99-3214-3B6B-C9E76E391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Anaconda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0367834-7FF2-AAFE-23C0-B81A949E3D9B}"/>
              </a:ext>
            </a:extLst>
          </p:cNvPr>
          <p:cNvSpPr/>
          <p:nvPr/>
        </p:nvSpPr>
        <p:spPr>
          <a:xfrm>
            <a:off x="8394783" y="727514"/>
            <a:ext cx="3427526" cy="3427526"/>
          </a:xfrm>
          <a:prstGeom prst="ellipse">
            <a:avLst/>
          </a:prstGeom>
          <a:noFill/>
          <a:ln w="76200">
            <a:solidFill>
              <a:srgbClr val="FFCD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Python (programming language) - Wikipedia">
            <a:extLst>
              <a:ext uri="{FF2B5EF4-FFF2-40B4-BE49-F238E27FC236}">
                <a16:creationId xmlns:a16="http://schemas.microsoft.com/office/drawing/2014/main" id="{D32B66B8-9975-F59B-D273-4F4BCBD8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7619" y="644924"/>
            <a:ext cx="1213373" cy="1213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2A598D-A74E-3E8C-70C6-49676FD0D319}"/>
              </a:ext>
            </a:extLst>
          </p:cNvPr>
          <p:cNvSpPr txBox="1"/>
          <p:nvPr/>
        </p:nvSpPr>
        <p:spPr>
          <a:xfrm>
            <a:off x="9503010" y="115354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NumPy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50FFAE-A3D3-4448-A0F2-0AE8D50A421E}"/>
              </a:ext>
            </a:extLst>
          </p:cNvPr>
          <p:cNvSpPr txBox="1"/>
          <p:nvPr/>
        </p:nvSpPr>
        <p:spPr>
          <a:xfrm>
            <a:off x="8746910" y="1982519"/>
            <a:ext cx="949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Pandas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AD74CA-693F-6B48-7AAC-646986AD4AC9}"/>
              </a:ext>
            </a:extLst>
          </p:cNvPr>
          <p:cNvSpPr txBox="1"/>
          <p:nvPr/>
        </p:nvSpPr>
        <p:spPr>
          <a:xfrm>
            <a:off x="10285659" y="2515079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Matplotlib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C14C97-4F28-A72B-1AA7-E22DC5CC8FD6}"/>
              </a:ext>
            </a:extLst>
          </p:cNvPr>
          <p:cNvSpPr txBox="1"/>
          <p:nvPr/>
        </p:nvSpPr>
        <p:spPr>
          <a:xfrm>
            <a:off x="9221880" y="3171861"/>
            <a:ext cx="107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CD3C"/>
                </a:solidFill>
              </a:rPr>
              <a:t>Seaborn</a:t>
            </a:r>
            <a:endParaRPr lang="en-US" b="1" dirty="0">
              <a:solidFill>
                <a:srgbClr val="FFCD3C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5FDD442-97C1-FBED-AA05-E6FC06312860}"/>
              </a:ext>
            </a:extLst>
          </p:cNvPr>
          <p:cNvSpPr/>
          <p:nvPr/>
        </p:nvSpPr>
        <p:spPr>
          <a:xfrm>
            <a:off x="8969971" y="4341948"/>
            <a:ext cx="2277150" cy="2277150"/>
          </a:xfrm>
          <a:prstGeom prst="ellipse">
            <a:avLst/>
          </a:prstGeom>
          <a:noFill/>
          <a:ln w="76200">
            <a:solidFill>
              <a:srgbClr val="42AE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FCB0C0-3EBE-EA5F-91D1-064C20E739D3}"/>
              </a:ext>
            </a:extLst>
          </p:cNvPr>
          <p:cNvSpPr txBox="1"/>
          <p:nvPr/>
        </p:nvSpPr>
        <p:spPr>
          <a:xfrm>
            <a:off x="9638790" y="461693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NumPy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AC82C9-5968-A672-05B4-F854876B9DF1}"/>
              </a:ext>
            </a:extLst>
          </p:cNvPr>
          <p:cNvSpPr txBox="1"/>
          <p:nvPr/>
        </p:nvSpPr>
        <p:spPr>
          <a:xfrm>
            <a:off x="9604321" y="5063439"/>
            <a:ext cx="949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Pandas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E2A962-C428-66AC-CE43-5103B381BA2F}"/>
              </a:ext>
            </a:extLst>
          </p:cNvPr>
          <p:cNvSpPr txBox="1"/>
          <p:nvPr/>
        </p:nvSpPr>
        <p:spPr>
          <a:xfrm>
            <a:off x="9439256" y="6004538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Matplotlib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3C415E-0EAA-692F-ED6D-A37E4AB27D64}"/>
              </a:ext>
            </a:extLst>
          </p:cNvPr>
          <p:cNvSpPr txBox="1"/>
          <p:nvPr/>
        </p:nvSpPr>
        <p:spPr>
          <a:xfrm>
            <a:off x="9753599" y="5580061"/>
            <a:ext cx="107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Seaborn</a:t>
            </a:r>
          </a:p>
        </p:txBody>
      </p:sp>
      <p:pic>
        <p:nvPicPr>
          <p:cNvPr id="21" name="Picture 20" descr="A green circle with a black background&#10;&#10;Description automatically generated">
            <a:extLst>
              <a:ext uri="{FF2B5EF4-FFF2-40B4-BE49-F238E27FC236}">
                <a16:creationId xmlns:a16="http://schemas.microsoft.com/office/drawing/2014/main" id="{F5DD8B4D-AA4D-E8E7-AE9B-5886C117C2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1672" y="4348216"/>
            <a:ext cx="1164255" cy="116285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4D08B3F-8FEA-D8E3-50EB-0D97DAF421A2}"/>
              </a:ext>
            </a:extLst>
          </p:cNvPr>
          <p:cNvSpPr/>
          <p:nvPr/>
        </p:nvSpPr>
        <p:spPr>
          <a:xfrm>
            <a:off x="241875" y="1858298"/>
            <a:ext cx="6376730" cy="4654590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DEAD32-0B30-2FAF-BC1F-A4B6D5D3295C}"/>
              </a:ext>
            </a:extLst>
          </p:cNvPr>
          <p:cNvSpPr txBox="1"/>
          <p:nvPr/>
        </p:nvSpPr>
        <p:spPr>
          <a:xfrm>
            <a:off x="106190" y="1455692"/>
            <a:ext cx="2117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Operating System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AA3AFC-A135-BFE1-591A-05D9AA9CB7C2}"/>
              </a:ext>
            </a:extLst>
          </p:cNvPr>
          <p:cNvSpPr txBox="1"/>
          <p:nvPr/>
        </p:nvSpPr>
        <p:spPr>
          <a:xfrm>
            <a:off x="378054" y="2114994"/>
            <a:ext cx="171130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Python Version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3.10</a:t>
            </a: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3.11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0442B72-6F18-5109-A5FA-44571BA3D213}"/>
              </a:ext>
            </a:extLst>
          </p:cNvPr>
          <p:cNvSpPr txBox="1"/>
          <p:nvPr/>
        </p:nvSpPr>
        <p:spPr>
          <a:xfrm>
            <a:off x="2329482" y="2114994"/>
            <a:ext cx="242957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Virtual Environment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APS106-winter-2024</a:t>
            </a: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CIV100-winter-2024</a:t>
            </a: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my-cool-website</a:t>
            </a:r>
          </a:p>
          <a:p>
            <a:endParaRPr lang="en-US" b="1" dirty="0">
              <a:solidFill>
                <a:srgbClr val="42AE29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C6B4BD-DC9C-439B-8147-3DEF601C36CC}"/>
              </a:ext>
            </a:extLst>
          </p:cNvPr>
          <p:cNvSpPr txBox="1"/>
          <p:nvPr/>
        </p:nvSpPr>
        <p:spPr>
          <a:xfrm>
            <a:off x="5008528" y="2114994"/>
            <a:ext cx="1451038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Packages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42AE29"/>
                </a:solidFill>
              </a:rPr>
              <a:t>numpy-1</a:t>
            </a:r>
          </a:p>
          <a:p>
            <a:r>
              <a:rPr lang="en-US" dirty="0">
                <a:solidFill>
                  <a:srgbClr val="42AE29"/>
                </a:solidFill>
              </a:rPr>
              <a:t>pandas-1</a:t>
            </a:r>
          </a:p>
          <a:p>
            <a:r>
              <a:rPr lang="en-US" dirty="0">
                <a:solidFill>
                  <a:srgbClr val="42AE29"/>
                </a:solidFill>
              </a:rPr>
              <a:t>seaborn-1</a:t>
            </a:r>
          </a:p>
          <a:p>
            <a:r>
              <a:rPr lang="en-US" dirty="0">
                <a:solidFill>
                  <a:srgbClr val="42AE29"/>
                </a:solidFill>
              </a:rPr>
              <a:t>matplotlib-1</a:t>
            </a:r>
          </a:p>
          <a:p>
            <a:endParaRPr lang="en-US" dirty="0">
              <a:solidFill>
                <a:srgbClr val="42AE29"/>
              </a:solidFill>
            </a:endParaRPr>
          </a:p>
          <a:p>
            <a:r>
              <a:rPr lang="en-US" dirty="0">
                <a:solidFill>
                  <a:srgbClr val="FFCD3C"/>
                </a:solidFill>
              </a:rPr>
              <a:t>numpy-1</a:t>
            </a:r>
          </a:p>
          <a:p>
            <a:r>
              <a:rPr lang="en-US" dirty="0">
                <a:solidFill>
                  <a:srgbClr val="42AE29"/>
                </a:solidFill>
              </a:rPr>
              <a:t>pandas-2</a:t>
            </a:r>
          </a:p>
          <a:p>
            <a:r>
              <a:rPr lang="en-US" dirty="0">
                <a:solidFill>
                  <a:srgbClr val="FFCD3C"/>
                </a:solidFill>
              </a:rPr>
              <a:t>seaborn-2</a:t>
            </a:r>
          </a:p>
          <a:p>
            <a:r>
              <a:rPr lang="en-US" dirty="0">
                <a:solidFill>
                  <a:srgbClr val="42AE29"/>
                </a:solidFill>
              </a:rPr>
              <a:t>matplotlib-1</a:t>
            </a:r>
          </a:p>
          <a:p>
            <a:endParaRPr lang="en-US" dirty="0">
              <a:solidFill>
                <a:srgbClr val="42AE29"/>
              </a:solidFill>
            </a:endParaRPr>
          </a:p>
          <a:p>
            <a:r>
              <a:rPr lang="en-US" dirty="0">
                <a:solidFill>
                  <a:srgbClr val="FFCD3C"/>
                </a:solidFill>
              </a:rPr>
              <a:t>pandas-5</a:t>
            </a:r>
          </a:p>
          <a:p>
            <a:r>
              <a:rPr lang="en-US" dirty="0">
                <a:solidFill>
                  <a:srgbClr val="FFCD3C"/>
                </a:solidFill>
              </a:rPr>
              <a:t>seaborn-4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D823389-4B97-1385-0D9C-C5D1EB5C3E08}"/>
              </a:ext>
            </a:extLst>
          </p:cNvPr>
          <p:cNvCxnSpPr/>
          <p:nvPr/>
        </p:nvCxnSpPr>
        <p:spPr>
          <a:xfrm>
            <a:off x="1061886" y="2843488"/>
            <a:ext cx="1267596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D666DC6-C336-77E9-7935-A5092F042A3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096000" y="2167185"/>
            <a:ext cx="2650910" cy="3343890"/>
          </a:xfrm>
          <a:prstGeom prst="straightConnector1">
            <a:avLst/>
          </a:prstGeom>
          <a:ln>
            <a:solidFill>
              <a:srgbClr val="FFCD3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D96E283-442A-DE09-3C39-9D05E99D4BCC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6188423" y="3356527"/>
            <a:ext cx="3033457" cy="2451786"/>
          </a:xfrm>
          <a:prstGeom prst="straightConnector1">
            <a:avLst/>
          </a:prstGeom>
          <a:ln>
            <a:solidFill>
              <a:srgbClr val="FFCD3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7056EEB-CB15-D6A9-523B-696A652CA874}"/>
              </a:ext>
            </a:extLst>
          </p:cNvPr>
          <p:cNvCxnSpPr>
            <a:cxnSpLocks/>
          </p:cNvCxnSpPr>
          <p:nvPr/>
        </p:nvCxnSpPr>
        <p:spPr>
          <a:xfrm>
            <a:off x="4747260" y="2843488"/>
            <a:ext cx="265453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BADE60B-1F96-9582-DBFA-17133219EEBD}"/>
              </a:ext>
            </a:extLst>
          </p:cNvPr>
          <p:cNvCxnSpPr>
            <a:cxnSpLocks/>
          </p:cNvCxnSpPr>
          <p:nvPr/>
        </p:nvCxnSpPr>
        <p:spPr>
          <a:xfrm>
            <a:off x="4743075" y="4229837"/>
            <a:ext cx="265453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F428902-E665-F831-B939-8C2CE0E4BE66}"/>
              </a:ext>
            </a:extLst>
          </p:cNvPr>
          <p:cNvCxnSpPr>
            <a:cxnSpLocks/>
          </p:cNvCxnSpPr>
          <p:nvPr/>
        </p:nvCxnSpPr>
        <p:spPr>
          <a:xfrm>
            <a:off x="1061886" y="2843488"/>
            <a:ext cx="1315554" cy="1311552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E9C1373-26CD-D19A-808D-B21A8ED0FBF0}"/>
              </a:ext>
            </a:extLst>
          </p:cNvPr>
          <p:cNvCxnSpPr>
            <a:cxnSpLocks/>
          </p:cNvCxnSpPr>
          <p:nvPr/>
        </p:nvCxnSpPr>
        <p:spPr>
          <a:xfrm>
            <a:off x="4743075" y="5610285"/>
            <a:ext cx="265453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B8786D7-0BA1-0E8C-D576-43908E156890}"/>
              </a:ext>
            </a:extLst>
          </p:cNvPr>
          <p:cNvCxnSpPr/>
          <p:nvPr/>
        </p:nvCxnSpPr>
        <p:spPr>
          <a:xfrm>
            <a:off x="1061886" y="5592596"/>
            <a:ext cx="1267596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BE2DE1C-92D2-B618-715A-CBA1103343A2}"/>
              </a:ext>
            </a:extLst>
          </p:cNvPr>
          <p:cNvSpPr txBox="1"/>
          <p:nvPr/>
        </p:nvSpPr>
        <p:spPr>
          <a:xfrm>
            <a:off x="6912895" y="5324843"/>
            <a:ext cx="1366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CD3C"/>
                </a:solidFill>
              </a:rPr>
              <a:t>pip install</a:t>
            </a:r>
            <a:endParaRPr lang="en-US" sz="1100" dirty="0">
              <a:solidFill>
                <a:srgbClr val="FFCD3C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56A51F-AC30-8C23-94F5-ED013FC248A5}"/>
              </a:ext>
            </a:extLst>
          </p:cNvPr>
          <p:cNvSpPr txBox="1"/>
          <p:nvPr/>
        </p:nvSpPr>
        <p:spPr>
          <a:xfrm>
            <a:off x="6908187" y="5642142"/>
            <a:ext cx="16366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C99FF"/>
                </a:solidFill>
              </a:rPr>
              <a:t>pip install pandas</a:t>
            </a:r>
          </a:p>
          <a:p>
            <a:r>
              <a:rPr lang="en-US" sz="1400" dirty="0">
                <a:solidFill>
                  <a:srgbClr val="CC99FF"/>
                </a:solidFill>
              </a:rPr>
              <a:t>pip install seaborn</a:t>
            </a:r>
          </a:p>
        </p:txBody>
      </p:sp>
    </p:spTree>
    <p:extLst>
      <p:ext uri="{BB962C8B-B14F-4D97-AF65-F5344CB8AC3E}">
        <p14:creationId xmlns:p14="http://schemas.microsoft.com/office/powerpoint/2010/main" val="2638098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B0A0A-ED99-3214-3B6B-C9E76E391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Anaconda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4D08B3F-8FEA-D8E3-50EB-0D97DAF421A2}"/>
              </a:ext>
            </a:extLst>
          </p:cNvPr>
          <p:cNvSpPr/>
          <p:nvPr/>
        </p:nvSpPr>
        <p:spPr>
          <a:xfrm>
            <a:off x="241875" y="1858298"/>
            <a:ext cx="6376730" cy="4654590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DEAD32-0B30-2FAF-BC1F-A4B6D5D3295C}"/>
              </a:ext>
            </a:extLst>
          </p:cNvPr>
          <p:cNvSpPr txBox="1"/>
          <p:nvPr/>
        </p:nvSpPr>
        <p:spPr>
          <a:xfrm>
            <a:off x="106190" y="1455692"/>
            <a:ext cx="2117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Operating System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AA3AFC-A135-BFE1-591A-05D9AA9CB7C2}"/>
              </a:ext>
            </a:extLst>
          </p:cNvPr>
          <p:cNvSpPr txBox="1"/>
          <p:nvPr/>
        </p:nvSpPr>
        <p:spPr>
          <a:xfrm>
            <a:off x="378054" y="2114994"/>
            <a:ext cx="171130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Python Version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3.10</a:t>
            </a: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3.11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0442B72-6F18-5109-A5FA-44571BA3D213}"/>
              </a:ext>
            </a:extLst>
          </p:cNvPr>
          <p:cNvSpPr txBox="1"/>
          <p:nvPr/>
        </p:nvSpPr>
        <p:spPr>
          <a:xfrm>
            <a:off x="2329482" y="2114994"/>
            <a:ext cx="242957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Virtual Environment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APS106-winter-2024</a:t>
            </a: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CIV100-winter-2024</a:t>
            </a: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endParaRPr lang="en-US" b="1" dirty="0">
              <a:solidFill>
                <a:srgbClr val="42AE29"/>
              </a:solidFill>
            </a:endParaRPr>
          </a:p>
          <a:p>
            <a:r>
              <a:rPr lang="en-US" b="1" dirty="0">
                <a:solidFill>
                  <a:srgbClr val="42AE29"/>
                </a:solidFill>
              </a:rPr>
              <a:t>my-cool-website</a:t>
            </a:r>
          </a:p>
          <a:p>
            <a:endParaRPr lang="en-US" b="1" dirty="0">
              <a:solidFill>
                <a:srgbClr val="42AE29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C6B4BD-DC9C-439B-8147-3DEF601C36CC}"/>
              </a:ext>
            </a:extLst>
          </p:cNvPr>
          <p:cNvSpPr txBox="1"/>
          <p:nvPr/>
        </p:nvSpPr>
        <p:spPr>
          <a:xfrm>
            <a:off x="5008528" y="2114994"/>
            <a:ext cx="1451038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Packages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42AE29"/>
                </a:solidFill>
              </a:rPr>
              <a:t>numpy-1</a:t>
            </a:r>
          </a:p>
          <a:p>
            <a:r>
              <a:rPr lang="en-US" dirty="0">
                <a:solidFill>
                  <a:srgbClr val="42AE29"/>
                </a:solidFill>
              </a:rPr>
              <a:t>pandas-1</a:t>
            </a:r>
          </a:p>
          <a:p>
            <a:r>
              <a:rPr lang="en-US" dirty="0">
                <a:solidFill>
                  <a:srgbClr val="42AE29"/>
                </a:solidFill>
              </a:rPr>
              <a:t>seaborn-1</a:t>
            </a:r>
          </a:p>
          <a:p>
            <a:r>
              <a:rPr lang="en-US" dirty="0">
                <a:solidFill>
                  <a:srgbClr val="42AE29"/>
                </a:solidFill>
              </a:rPr>
              <a:t>matplotlib-1</a:t>
            </a:r>
          </a:p>
          <a:p>
            <a:endParaRPr lang="en-US" dirty="0">
              <a:solidFill>
                <a:srgbClr val="42AE29"/>
              </a:solidFill>
            </a:endParaRPr>
          </a:p>
          <a:p>
            <a:r>
              <a:rPr lang="en-US" dirty="0">
                <a:solidFill>
                  <a:srgbClr val="FFCD3C"/>
                </a:solidFill>
              </a:rPr>
              <a:t>numpy-1</a:t>
            </a:r>
          </a:p>
          <a:p>
            <a:r>
              <a:rPr lang="en-US" dirty="0">
                <a:solidFill>
                  <a:srgbClr val="42AE29"/>
                </a:solidFill>
              </a:rPr>
              <a:t>pandas-2</a:t>
            </a:r>
          </a:p>
          <a:p>
            <a:r>
              <a:rPr lang="en-US" dirty="0">
                <a:solidFill>
                  <a:srgbClr val="FFCD3C"/>
                </a:solidFill>
              </a:rPr>
              <a:t>seaborn-2</a:t>
            </a:r>
          </a:p>
          <a:p>
            <a:r>
              <a:rPr lang="en-US" dirty="0">
                <a:solidFill>
                  <a:srgbClr val="42AE29"/>
                </a:solidFill>
              </a:rPr>
              <a:t>matplotlib-1</a:t>
            </a:r>
          </a:p>
          <a:p>
            <a:endParaRPr lang="en-US" dirty="0">
              <a:solidFill>
                <a:srgbClr val="42AE29"/>
              </a:solidFill>
            </a:endParaRPr>
          </a:p>
          <a:p>
            <a:r>
              <a:rPr lang="en-US" dirty="0">
                <a:solidFill>
                  <a:srgbClr val="FFCD3C"/>
                </a:solidFill>
              </a:rPr>
              <a:t>pandas-5</a:t>
            </a:r>
          </a:p>
          <a:p>
            <a:r>
              <a:rPr lang="en-US" dirty="0">
                <a:solidFill>
                  <a:srgbClr val="FFCD3C"/>
                </a:solidFill>
              </a:rPr>
              <a:t>seaborn-4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D823389-4B97-1385-0D9C-C5D1EB5C3E08}"/>
              </a:ext>
            </a:extLst>
          </p:cNvPr>
          <p:cNvCxnSpPr/>
          <p:nvPr/>
        </p:nvCxnSpPr>
        <p:spPr>
          <a:xfrm>
            <a:off x="1061886" y="2843488"/>
            <a:ext cx="1267596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7056EEB-CB15-D6A9-523B-696A652CA874}"/>
              </a:ext>
            </a:extLst>
          </p:cNvPr>
          <p:cNvCxnSpPr>
            <a:cxnSpLocks/>
          </p:cNvCxnSpPr>
          <p:nvPr/>
        </p:nvCxnSpPr>
        <p:spPr>
          <a:xfrm>
            <a:off x="4747260" y="2843488"/>
            <a:ext cx="265453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BADE60B-1F96-9582-DBFA-17133219EEBD}"/>
              </a:ext>
            </a:extLst>
          </p:cNvPr>
          <p:cNvCxnSpPr>
            <a:cxnSpLocks/>
          </p:cNvCxnSpPr>
          <p:nvPr/>
        </p:nvCxnSpPr>
        <p:spPr>
          <a:xfrm>
            <a:off x="4743075" y="4229837"/>
            <a:ext cx="265453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F428902-E665-F831-B939-8C2CE0E4BE66}"/>
              </a:ext>
            </a:extLst>
          </p:cNvPr>
          <p:cNvCxnSpPr>
            <a:cxnSpLocks/>
          </p:cNvCxnSpPr>
          <p:nvPr/>
        </p:nvCxnSpPr>
        <p:spPr>
          <a:xfrm>
            <a:off x="1061886" y="2843488"/>
            <a:ext cx="1315554" cy="1311552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E9C1373-26CD-D19A-808D-B21A8ED0FBF0}"/>
              </a:ext>
            </a:extLst>
          </p:cNvPr>
          <p:cNvCxnSpPr>
            <a:cxnSpLocks/>
          </p:cNvCxnSpPr>
          <p:nvPr/>
        </p:nvCxnSpPr>
        <p:spPr>
          <a:xfrm>
            <a:off x="4743075" y="5610285"/>
            <a:ext cx="265453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B8786D7-0BA1-0E8C-D576-43908E156890}"/>
              </a:ext>
            </a:extLst>
          </p:cNvPr>
          <p:cNvCxnSpPr/>
          <p:nvPr/>
        </p:nvCxnSpPr>
        <p:spPr>
          <a:xfrm>
            <a:off x="1061886" y="5592596"/>
            <a:ext cx="1267596" cy="0"/>
          </a:xfrm>
          <a:prstGeom prst="straightConnector1">
            <a:avLst/>
          </a:prstGeom>
          <a:ln w="38100">
            <a:solidFill>
              <a:srgbClr val="CC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C7E439C-34BE-5553-23B6-2E1036797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6664" y="1825624"/>
            <a:ext cx="5188019" cy="4835479"/>
          </a:xfrm>
        </p:spPr>
        <p:txBody>
          <a:bodyPr>
            <a:normAutofit/>
          </a:bodyPr>
          <a:lstStyle/>
          <a:p>
            <a:r>
              <a:rPr lang="en-US" dirty="0"/>
              <a:t>Ideally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you should try to use either </a:t>
            </a:r>
            <a:r>
              <a:rPr lang="en-US" b="1" dirty="0">
                <a:solidFill>
                  <a:srgbClr val="FFCD3C"/>
                </a:solidFill>
              </a:rPr>
              <a:t>pip</a:t>
            </a:r>
            <a:r>
              <a:rPr lang="en-US" dirty="0"/>
              <a:t> or </a:t>
            </a:r>
            <a:r>
              <a:rPr lang="en-US" b="1" dirty="0" err="1">
                <a:solidFill>
                  <a:srgbClr val="42AE29"/>
                </a:solidFill>
              </a:rPr>
              <a:t>conda</a:t>
            </a:r>
            <a:r>
              <a:rPr lang="en-US" dirty="0"/>
              <a:t> for installing your packages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dirty="0"/>
              <a:t>This is not always possible if a package you need is only available on </a:t>
            </a:r>
            <a:r>
              <a:rPr lang="en-US" b="1" dirty="0" err="1">
                <a:solidFill>
                  <a:srgbClr val="FFCD3C"/>
                </a:solidFill>
              </a:rPr>
              <a:t>PyPi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2594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Programming Tools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r>
              <a:rPr lang="en-US" dirty="0"/>
              <a:t>Launch and install and update programming tools in </a:t>
            </a:r>
            <a:r>
              <a:rPr lang="en-US" b="1" dirty="0">
                <a:solidFill>
                  <a:srgbClr val="42AE29"/>
                </a:solidFill>
              </a:rPr>
              <a:t>Anaconda Navigator</a:t>
            </a:r>
            <a:r>
              <a:rPr lang="en-US" dirty="0">
                <a:solidFill>
                  <a:srgbClr val="00FF00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Integrated Development Environments </a:t>
            </a:r>
            <a:r>
              <a:rPr lang="en-US" dirty="0">
                <a:solidFill>
                  <a:srgbClr val="CC99FF"/>
                </a:solidFill>
              </a:rPr>
              <a:t>(</a:t>
            </a:r>
            <a:r>
              <a:rPr lang="en-US" dirty="0"/>
              <a:t>IDE</a:t>
            </a:r>
            <a:r>
              <a:rPr lang="en-US" dirty="0">
                <a:solidFill>
                  <a:srgbClr val="CC99FF"/>
                </a:solidFill>
              </a:rPr>
              <a:t>)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pPr lvl="1"/>
            <a:r>
              <a:rPr lang="en-US" dirty="0"/>
              <a:t>Notebooks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pPr lvl="1"/>
            <a:r>
              <a:rPr lang="en-US" dirty="0"/>
              <a:t>Consoles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00670B-9B48-23F5-B751-61505A808482}"/>
              </a:ext>
            </a:extLst>
          </p:cNvPr>
          <p:cNvSpPr/>
          <p:nvPr/>
        </p:nvSpPr>
        <p:spPr>
          <a:xfrm>
            <a:off x="6793375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78602E-A602-2297-717E-3C71C779F6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26" r="63939" b="3054"/>
          <a:stretch/>
        </p:blipFill>
        <p:spPr>
          <a:xfrm>
            <a:off x="6929774" y="495546"/>
            <a:ext cx="5262226" cy="6235616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B3BD150A-E92D-C0D1-2072-C400AEB339E4}"/>
              </a:ext>
            </a:extLst>
          </p:cNvPr>
          <p:cNvSpPr/>
          <p:nvPr/>
        </p:nvSpPr>
        <p:spPr>
          <a:xfrm>
            <a:off x="6194322" y="1036061"/>
            <a:ext cx="797565" cy="335803"/>
          </a:xfrm>
          <a:prstGeom prst="rightArrow">
            <a:avLst>
              <a:gd name="adj1" fmla="val 65827"/>
              <a:gd name="adj2" fmla="val 116775"/>
            </a:avLst>
          </a:prstGeom>
          <a:solidFill>
            <a:srgbClr val="CC9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C99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400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Programming Tools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r>
              <a:rPr lang="en-US" dirty="0"/>
              <a:t>You and install and update programming tools in </a:t>
            </a:r>
            <a:r>
              <a:rPr lang="en-US" b="1" dirty="0">
                <a:solidFill>
                  <a:srgbClr val="42AE29"/>
                </a:solidFill>
              </a:rPr>
              <a:t>Anaconda Navigator</a:t>
            </a:r>
            <a:r>
              <a:rPr lang="en-US" dirty="0">
                <a:solidFill>
                  <a:srgbClr val="00FF00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b="1" dirty="0"/>
              <a:t>Integrated Development Environments </a:t>
            </a:r>
            <a:r>
              <a:rPr lang="en-US" b="1" dirty="0">
                <a:solidFill>
                  <a:srgbClr val="CC99FF"/>
                </a:solidFill>
              </a:rPr>
              <a:t>(</a:t>
            </a:r>
            <a:r>
              <a:rPr lang="en-US" b="1" dirty="0"/>
              <a:t>IDE</a:t>
            </a:r>
            <a:r>
              <a:rPr lang="en-US" b="1" dirty="0">
                <a:solidFill>
                  <a:srgbClr val="CC99FF"/>
                </a:solidFill>
              </a:rPr>
              <a:t>)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  <a:p>
            <a:pPr lvl="1"/>
            <a:r>
              <a:rPr lang="en-US" dirty="0"/>
              <a:t>Notebooks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pPr lvl="1"/>
            <a:r>
              <a:rPr lang="en-US" dirty="0"/>
              <a:t>Consoles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00670B-9B48-23F5-B751-61505A808482}"/>
              </a:ext>
            </a:extLst>
          </p:cNvPr>
          <p:cNvSpPr/>
          <p:nvPr/>
        </p:nvSpPr>
        <p:spPr>
          <a:xfrm>
            <a:off x="6793375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78602E-A602-2297-717E-3C71C779F6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26" r="63939" b="3054"/>
          <a:stretch/>
        </p:blipFill>
        <p:spPr>
          <a:xfrm>
            <a:off x="6929774" y="495546"/>
            <a:ext cx="5262226" cy="6235616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B3BD150A-E92D-C0D1-2072-C400AEB339E4}"/>
              </a:ext>
            </a:extLst>
          </p:cNvPr>
          <p:cNvSpPr/>
          <p:nvPr/>
        </p:nvSpPr>
        <p:spPr>
          <a:xfrm>
            <a:off x="6194322" y="1036061"/>
            <a:ext cx="797565" cy="335803"/>
          </a:xfrm>
          <a:prstGeom prst="rightArrow">
            <a:avLst>
              <a:gd name="adj1" fmla="val 65827"/>
              <a:gd name="adj2" fmla="val 116775"/>
            </a:avLst>
          </a:prstGeom>
          <a:solidFill>
            <a:srgbClr val="CC9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C99FF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F4ECDBB-535F-D014-5D84-1E6A729F2896}"/>
              </a:ext>
            </a:extLst>
          </p:cNvPr>
          <p:cNvCxnSpPr>
            <a:cxnSpLocks/>
          </p:cNvCxnSpPr>
          <p:nvPr/>
        </p:nvCxnSpPr>
        <p:spPr>
          <a:xfrm>
            <a:off x="5262227" y="3226947"/>
            <a:ext cx="4271130" cy="1008790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0DC845-2D2E-7F3C-A7AA-66AE020BF906}"/>
              </a:ext>
            </a:extLst>
          </p:cNvPr>
          <p:cNvCxnSpPr>
            <a:cxnSpLocks/>
          </p:cNvCxnSpPr>
          <p:nvPr/>
        </p:nvCxnSpPr>
        <p:spPr>
          <a:xfrm flipV="1">
            <a:off x="5262227" y="2967375"/>
            <a:ext cx="5397907" cy="259572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4D8AA70-91DF-7B83-2324-568409A980B0}"/>
              </a:ext>
            </a:extLst>
          </p:cNvPr>
          <p:cNvCxnSpPr>
            <a:cxnSpLocks/>
          </p:cNvCxnSpPr>
          <p:nvPr/>
        </p:nvCxnSpPr>
        <p:spPr>
          <a:xfrm>
            <a:off x="5262227" y="3226947"/>
            <a:ext cx="5397907" cy="1008790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51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Programming Tools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r>
              <a:rPr lang="en-US" dirty="0"/>
              <a:t>You and install and update programming tools in </a:t>
            </a:r>
            <a:r>
              <a:rPr lang="en-US" b="1" dirty="0">
                <a:solidFill>
                  <a:srgbClr val="42AE29"/>
                </a:solidFill>
              </a:rPr>
              <a:t>Anaconda Navigator</a:t>
            </a:r>
            <a:r>
              <a:rPr lang="en-US" dirty="0">
                <a:solidFill>
                  <a:srgbClr val="00FF00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Integrated Development Environments </a:t>
            </a:r>
            <a:r>
              <a:rPr lang="en-US" dirty="0">
                <a:solidFill>
                  <a:srgbClr val="CC99FF"/>
                </a:solidFill>
              </a:rPr>
              <a:t>(</a:t>
            </a:r>
            <a:r>
              <a:rPr lang="en-US" dirty="0"/>
              <a:t>IDE</a:t>
            </a:r>
            <a:r>
              <a:rPr lang="en-US" dirty="0">
                <a:solidFill>
                  <a:srgbClr val="CC99FF"/>
                </a:solidFill>
              </a:rPr>
              <a:t>)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pPr lvl="1"/>
            <a:r>
              <a:rPr lang="en-US" b="1" dirty="0"/>
              <a:t>Notebooks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  <a:p>
            <a:pPr lvl="1"/>
            <a:r>
              <a:rPr lang="en-US" dirty="0"/>
              <a:t>Consoles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00670B-9B48-23F5-B751-61505A808482}"/>
              </a:ext>
            </a:extLst>
          </p:cNvPr>
          <p:cNvSpPr/>
          <p:nvPr/>
        </p:nvSpPr>
        <p:spPr>
          <a:xfrm>
            <a:off x="6793375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78602E-A602-2297-717E-3C71C779F6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26" r="63939" b="3054"/>
          <a:stretch/>
        </p:blipFill>
        <p:spPr>
          <a:xfrm>
            <a:off x="6929774" y="495546"/>
            <a:ext cx="5262226" cy="6235616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B3BD150A-E92D-C0D1-2072-C400AEB339E4}"/>
              </a:ext>
            </a:extLst>
          </p:cNvPr>
          <p:cNvSpPr/>
          <p:nvPr/>
        </p:nvSpPr>
        <p:spPr>
          <a:xfrm>
            <a:off x="6194322" y="1036061"/>
            <a:ext cx="797565" cy="335803"/>
          </a:xfrm>
          <a:prstGeom prst="rightArrow">
            <a:avLst>
              <a:gd name="adj1" fmla="val 65827"/>
              <a:gd name="adj2" fmla="val 116775"/>
            </a:avLst>
          </a:prstGeom>
          <a:solidFill>
            <a:srgbClr val="CC9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C99FF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0DC845-2D2E-7F3C-A7AA-66AE020BF906}"/>
              </a:ext>
            </a:extLst>
          </p:cNvPr>
          <p:cNvCxnSpPr>
            <a:cxnSpLocks/>
          </p:cNvCxnSpPr>
          <p:nvPr/>
        </p:nvCxnSpPr>
        <p:spPr>
          <a:xfrm flipV="1">
            <a:off x="3380330" y="1692209"/>
            <a:ext cx="7279804" cy="2289856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4D8AA70-91DF-7B83-2324-568409A980B0}"/>
              </a:ext>
            </a:extLst>
          </p:cNvPr>
          <p:cNvCxnSpPr>
            <a:cxnSpLocks/>
          </p:cNvCxnSpPr>
          <p:nvPr/>
        </p:nvCxnSpPr>
        <p:spPr>
          <a:xfrm flipV="1">
            <a:off x="3380330" y="3014570"/>
            <a:ext cx="4949559" cy="967495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687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Programming Tools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r>
              <a:rPr lang="en-US" dirty="0"/>
              <a:t>You and install and update programming tools in </a:t>
            </a:r>
            <a:r>
              <a:rPr lang="en-US" b="1" dirty="0">
                <a:solidFill>
                  <a:srgbClr val="42AE29"/>
                </a:solidFill>
              </a:rPr>
              <a:t>Anaconda Navigator</a:t>
            </a:r>
            <a:r>
              <a:rPr lang="en-US" dirty="0">
                <a:solidFill>
                  <a:srgbClr val="00FF00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Integrated Development Environments </a:t>
            </a:r>
            <a:r>
              <a:rPr lang="en-US" dirty="0">
                <a:solidFill>
                  <a:srgbClr val="CC99FF"/>
                </a:solidFill>
              </a:rPr>
              <a:t>(</a:t>
            </a:r>
            <a:r>
              <a:rPr lang="en-US" dirty="0"/>
              <a:t>IDE</a:t>
            </a:r>
            <a:r>
              <a:rPr lang="en-US" dirty="0">
                <a:solidFill>
                  <a:srgbClr val="CC99FF"/>
                </a:solidFill>
              </a:rPr>
              <a:t>)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pPr lvl="1"/>
            <a:r>
              <a:rPr lang="en-US" dirty="0"/>
              <a:t>Notebooks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pPr lvl="1"/>
            <a:r>
              <a:rPr lang="en-US" b="1" dirty="0"/>
              <a:t>Consoles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00670B-9B48-23F5-B751-61505A808482}"/>
              </a:ext>
            </a:extLst>
          </p:cNvPr>
          <p:cNvSpPr/>
          <p:nvPr/>
        </p:nvSpPr>
        <p:spPr>
          <a:xfrm>
            <a:off x="6793375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78602E-A602-2297-717E-3C71C779F6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26" r="63939" b="3054"/>
          <a:stretch/>
        </p:blipFill>
        <p:spPr>
          <a:xfrm>
            <a:off x="6929774" y="495546"/>
            <a:ext cx="5262226" cy="6235616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B3BD150A-E92D-C0D1-2072-C400AEB339E4}"/>
              </a:ext>
            </a:extLst>
          </p:cNvPr>
          <p:cNvSpPr/>
          <p:nvPr/>
        </p:nvSpPr>
        <p:spPr>
          <a:xfrm>
            <a:off x="6194322" y="1036061"/>
            <a:ext cx="797565" cy="335803"/>
          </a:xfrm>
          <a:prstGeom prst="rightArrow">
            <a:avLst>
              <a:gd name="adj1" fmla="val 65827"/>
              <a:gd name="adj2" fmla="val 116775"/>
            </a:avLst>
          </a:prstGeom>
          <a:solidFill>
            <a:srgbClr val="CC99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C99FF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00AF4D4-4B17-3D44-2068-F5B20493A692}"/>
              </a:ext>
            </a:extLst>
          </p:cNvPr>
          <p:cNvCxnSpPr>
            <a:cxnSpLocks/>
          </p:cNvCxnSpPr>
          <p:nvPr/>
        </p:nvCxnSpPr>
        <p:spPr>
          <a:xfrm>
            <a:off x="3032268" y="4353724"/>
            <a:ext cx="5262225" cy="0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8340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Environments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r>
              <a:rPr lang="en-US" dirty="0"/>
              <a:t>These are environments</a:t>
            </a:r>
            <a:r>
              <a:rPr lang="en-US" dirty="0">
                <a:solidFill>
                  <a:srgbClr val="00FF00"/>
                </a:solidFill>
              </a:rPr>
              <a:t>.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B0827D-D1E0-5B63-AD6A-482D0516B1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12" t="243" r="63687" b="3036"/>
          <a:stretch/>
        </p:blipFill>
        <p:spPr>
          <a:xfrm>
            <a:off x="6831453" y="493106"/>
            <a:ext cx="5360547" cy="62380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F00670B-9B48-23F5-B751-61505A808482}"/>
              </a:ext>
            </a:extLst>
          </p:cNvPr>
          <p:cNvSpPr/>
          <p:nvPr/>
        </p:nvSpPr>
        <p:spPr>
          <a:xfrm>
            <a:off x="6693087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E5C76D-9E6D-2096-583D-A9CC9A1E3E44}"/>
              </a:ext>
            </a:extLst>
          </p:cNvPr>
          <p:cNvCxnSpPr>
            <a:cxnSpLocks/>
          </p:cNvCxnSpPr>
          <p:nvPr/>
        </p:nvCxnSpPr>
        <p:spPr>
          <a:xfrm flipV="1">
            <a:off x="5067546" y="1401359"/>
            <a:ext cx="2837589" cy="675214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2F4D18-C1B7-6B52-2A1E-831BED83B6DC}"/>
              </a:ext>
            </a:extLst>
          </p:cNvPr>
          <p:cNvCxnSpPr>
            <a:cxnSpLocks/>
          </p:cNvCxnSpPr>
          <p:nvPr/>
        </p:nvCxnSpPr>
        <p:spPr>
          <a:xfrm flipV="1">
            <a:off x="5067546" y="1628222"/>
            <a:ext cx="2837589" cy="448351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9C440B-4E7F-7715-64EA-B3C568F04EB6}"/>
              </a:ext>
            </a:extLst>
          </p:cNvPr>
          <p:cNvCxnSpPr>
            <a:cxnSpLocks/>
          </p:cNvCxnSpPr>
          <p:nvPr/>
        </p:nvCxnSpPr>
        <p:spPr>
          <a:xfrm flipV="1">
            <a:off x="5067546" y="1855119"/>
            <a:ext cx="2837589" cy="221454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679A24-7B1B-485B-8E45-E0A3E53187C6}"/>
              </a:ext>
            </a:extLst>
          </p:cNvPr>
          <p:cNvCxnSpPr>
            <a:cxnSpLocks/>
          </p:cNvCxnSpPr>
          <p:nvPr/>
        </p:nvCxnSpPr>
        <p:spPr>
          <a:xfrm>
            <a:off x="5067546" y="2076573"/>
            <a:ext cx="2837589" cy="5899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1138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Environments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r>
              <a:rPr lang="en-US" dirty="0"/>
              <a:t>This environment </a:t>
            </a:r>
            <a:r>
              <a:rPr lang="en-US" b="1" dirty="0">
                <a:solidFill>
                  <a:srgbClr val="42AE29"/>
                </a:solidFill>
              </a:rPr>
              <a:t>(base) </a:t>
            </a:r>
            <a:r>
              <a:rPr lang="en-US" dirty="0"/>
              <a:t>comes pre</a:t>
            </a:r>
            <a:r>
              <a:rPr lang="en-US" dirty="0">
                <a:solidFill>
                  <a:srgbClr val="00FF00"/>
                </a:solidFill>
              </a:rPr>
              <a:t>-</a:t>
            </a:r>
            <a:r>
              <a:rPr lang="en-US" dirty="0"/>
              <a:t>installed with Anaconda and has all the most popular scientific packages installed</a:t>
            </a:r>
            <a:r>
              <a:rPr lang="en-US" dirty="0">
                <a:solidFill>
                  <a:srgbClr val="00FF00"/>
                </a:solidFill>
              </a:rPr>
              <a:t>.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B0827D-D1E0-5B63-AD6A-482D0516B1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12" t="243" r="63687" b="3036"/>
          <a:stretch/>
        </p:blipFill>
        <p:spPr>
          <a:xfrm>
            <a:off x="6831453" y="493106"/>
            <a:ext cx="5360547" cy="62380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F00670B-9B48-23F5-B751-61505A808482}"/>
              </a:ext>
            </a:extLst>
          </p:cNvPr>
          <p:cNvSpPr/>
          <p:nvPr/>
        </p:nvSpPr>
        <p:spPr>
          <a:xfrm>
            <a:off x="6693087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E5C76D-9E6D-2096-583D-A9CC9A1E3E44}"/>
              </a:ext>
            </a:extLst>
          </p:cNvPr>
          <p:cNvCxnSpPr>
            <a:cxnSpLocks/>
          </p:cNvCxnSpPr>
          <p:nvPr/>
        </p:nvCxnSpPr>
        <p:spPr>
          <a:xfrm flipV="1">
            <a:off x="6194322" y="1407258"/>
            <a:ext cx="1728510" cy="633918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4598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This Week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rgbClr val="00FF00"/>
                </a:solidFill>
              </a:rPr>
              <a:t>12.1</a:t>
            </a:r>
          </a:p>
          <a:p>
            <a:pPr lvl="1"/>
            <a:r>
              <a:rPr lang="en-US" b="1" dirty="0"/>
              <a:t>Installing third</a:t>
            </a:r>
            <a:r>
              <a:rPr lang="en-US" b="1" dirty="0">
                <a:solidFill>
                  <a:schemeClr val="accent6"/>
                </a:solidFill>
              </a:rPr>
              <a:t>-</a:t>
            </a:r>
            <a:r>
              <a:rPr lang="en-US" b="1" dirty="0"/>
              <a:t>party packages</a:t>
            </a:r>
            <a:r>
              <a:rPr lang="en-US" b="1" dirty="0">
                <a:solidFill>
                  <a:schemeClr val="accent2"/>
                </a:solidFill>
              </a:rPr>
              <a:t>,</a:t>
            </a:r>
            <a:r>
              <a:rPr lang="en-US" b="1" dirty="0"/>
              <a:t> managing environments</a:t>
            </a:r>
            <a:r>
              <a:rPr lang="en-US" b="1" dirty="0">
                <a:solidFill>
                  <a:schemeClr val="accent2"/>
                </a:solidFill>
              </a:rPr>
              <a:t>,</a:t>
            </a:r>
            <a:r>
              <a:rPr lang="en-US" b="1" dirty="0"/>
              <a:t> and Pandas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b="1" dirty="0"/>
              <a:t>Reading</a:t>
            </a:r>
            <a:r>
              <a:rPr lang="en-US" b="1" dirty="0">
                <a:solidFill>
                  <a:schemeClr val="accent2"/>
                </a:solidFill>
              </a:rPr>
              <a:t>:</a:t>
            </a:r>
            <a:r>
              <a:rPr lang="en-US" b="1" dirty="0"/>
              <a:t> Chapter 12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rgbClr val="00FF00"/>
                </a:solidFill>
              </a:rPr>
              <a:t>12.2</a:t>
            </a:r>
          </a:p>
          <a:p>
            <a:pPr lvl="1"/>
            <a:r>
              <a:rPr lang="en-US" dirty="0"/>
              <a:t>More Pandas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NumPy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Matplotlib</a:t>
            </a:r>
            <a:r>
              <a:rPr lang="en-US" dirty="0">
                <a:solidFill>
                  <a:schemeClr val="accent6"/>
                </a:solidFill>
              </a:rPr>
              <a:t>/</a:t>
            </a:r>
            <a:r>
              <a:rPr lang="en-US" dirty="0"/>
              <a:t>Seaborn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dirty="0"/>
              <a:t>Reading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Chapter 12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rgbClr val="00FF00"/>
                </a:solidFill>
              </a:rPr>
              <a:t>12.3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Stock Market </a:t>
            </a:r>
            <a:r>
              <a:rPr lang="en-US" dirty="0">
                <a:solidFill>
                  <a:schemeClr val="accent6"/>
                </a:solidFill>
              </a:rPr>
              <a:t>–</a:t>
            </a:r>
            <a:r>
              <a:rPr lang="en-US" dirty="0"/>
              <a:t> Part 1</a:t>
            </a:r>
            <a:endParaRPr lang="en-US" b="1" dirty="0">
              <a:solidFill>
                <a:srgbClr val="FF5050"/>
              </a:solidFill>
            </a:endParaRP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Environments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r>
              <a:rPr lang="en-US" dirty="0"/>
              <a:t>These are environments I created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dirty="0"/>
              <a:t>To create an environment, you can press this button</a:t>
            </a:r>
            <a:r>
              <a:rPr lang="en-US" dirty="0">
                <a:solidFill>
                  <a:srgbClr val="00FF00"/>
                </a:solidFill>
              </a:rPr>
              <a:t>.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B0827D-D1E0-5B63-AD6A-482D0516B1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12" t="243" r="63687" b="3036"/>
          <a:stretch/>
        </p:blipFill>
        <p:spPr>
          <a:xfrm>
            <a:off x="6831453" y="493106"/>
            <a:ext cx="5360547" cy="62380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F00670B-9B48-23F5-B751-61505A808482}"/>
              </a:ext>
            </a:extLst>
          </p:cNvPr>
          <p:cNvSpPr/>
          <p:nvPr/>
        </p:nvSpPr>
        <p:spPr>
          <a:xfrm>
            <a:off x="6693087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2F4D18-C1B7-6B52-2A1E-831BED83B6DC}"/>
              </a:ext>
            </a:extLst>
          </p:cNvPr>
          <p:cNvCxnSpPr>
            <a:cxnSpLocks/>
          </p:cNvCxnSpPr>
          <p:nvPr/>
        </p:nvCxnSpPr>
        <p:spPr>
          <a:xfrm flipV="1">
            <a:off x="6489290" y="1628222"/>
            <a:ext cx="1415845" cy="407055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9C440B-4E7F-7715-64EA-B3C568F04EB6}"/>
              </a:ext>
            </a:extLst>
          </p:cNvPr>
          <p:cNvCxnSpPr>
            <a:cxnSpLocks/>
          </p:cNvCxnSpPr>
          <p:nvPr/>
        </p:nvCxnSpPr>
        <p:spPr>
          <a:xfrm flipV="1">
            <a:off x="6489290" y="1855119"/>
            <a:ext cx="1415845" cy="180158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679A24-7B1B-485B-8E45-E0A3E53187C6}"/>
              </a:ext>
            </a:extLst>
          </p:cNvPr>
          <p:cNvCxnSpPr>
            <a:cxnSpLocks/>
          </p:cNvCxnSpPr>
          <p:nvPr/>
        </p:nvCxnSpPr>
        <p:spPr>
          <a:xfrm>
            <a:off x="6489290" y="2035277"/>
            <a:ext cx="1415845" cy="47195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B38EB1-8CE0-8EA9-65D8-8F5986EAD225}"/>
              </a:ext>
            </a:extLst>
          </p:cNvPr>
          <p:cNvCxnSpPr>
            <a:cxnSpLocks/>
          </p:cNvCxnSpPr>
          <p:nvPr/>
        </p:nvCxnSpPr>
        <p:spPr>
          <a:xfrm>
            <a:off x="3893574" y="3097161"/>
            <a:ext cx="3964367" cy="3356733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801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Packages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r>
              <a:rPr lang="en-US" dirty="0"/>
              <a:t>These are all the packages installed in the </a:t>
            </a:r>
            <a:r>
              <a:rPr lang="en-US" b="1" dirty="0">
                <a:solidFill>
                  <a:srgbClr val="42AE29"/>
                </a:solidFill>
              </a:rPr>
              <a:t>(base) </a:t>
            </a:r>
            <a:r>
              <a:rPr lang="en-US" dirty="0"/>
              <a:t>environment</a:t>
            </a:r>
            <a:r>
              <a:rPr lang="en-US" dirty="0">
                <a:solidFill>
                  <a:srgbClr val="00FF00"/>
                </a:solidFill>
              </a:rPr>
              <a:t>.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B0827D-D1E0-5B63-AD6A-482D0516B1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12" t="243" r="63687" b="3036"/>
          <a:stretch/>
        </p:blipFill>
        <p:spPr>
          <a:xfrm>
            <a:off x="6831453" y="493106"/>
            <a:ext cx="5360547" cy="62380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F00670B-9B48-23F5-B751-61505A808482}"/>
              </a:ext>
            </a:extLst>
          </p:cNvPr>
          <p:cNvSpPr/>
          <p:nvPr/>
        </p:nvSpPr>
        <p:spPr>
          <a:xfrm>
            <a:off x="6693087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E5C76D-9E6D-2096-583D-A9CC9A1E3E44}"/>
              </a:ext>
            </a:extLst>
          </p:cNvPr>
          <p:cNvCxnSpPr>
            <a:cxnSpLocks/>
          </p:cNvCxnSpPr>
          <p:nvPr/>
        </p:nvCxnSpPr>
        <p:spPr>
          <a:xfrm flipV="1">
            <a:off x="5360548" y="1825624"/>
            <a:ext cx="3901439" cy="250949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9C440B-4E7F-7715-64EA-B3C568F04EB6}"/>
              </a:ext>
            </a:extLst>
          </p:cNvPr>
          <p:cNvCxnSpPr>
            <a:cxnSpLocks/>
          </p:cNvCxnSpPr>
          <p:nvPr/>
        </p:nvCxnSpPr>
        <p:spPr>
          <a:xfrm>
            <a:off x="5360548" y="2076573"/>
            <a:ext cx="3901439" cy="3144356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679A24-7B1B-485B-8E45-E0A3E53187C6}"/>
              </a:ext>
            </a:extLst>
          </p:cNvPr>
          <p:cNvCxnSpPr>
            <a:cxnSpLocks/>
          </p:cNvCxnSpPr>
          <p:nvPr/>
        </p:nvCxnSpPr>
        <p:spPr>
          <a:xfrm>
            <a:off x="5360548" y="2076573"/>
            <a:ext cx="3901439" cy="1439442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8241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Packages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r>
              <a:rPr lang="en-US" dirty="0"/>
              <a:t>This package was install the </a:t>
            </a:r>
            <a:r>
              <a:rPr lang="en-US" b="1" dirty="0" err="1">
                <a:solidFill>
                  <a:srgbClr val="FFCD3C"/>
                </a:solidFill>
              </a:rPr>
              <a:t>PyPi</a:t>
            </a:r>
            <a:r>
              <a:rPr lang="en-US" dirty="0"/>
              <a:t> package index</a:t>
            </a:r>
            <a:r>
              <a:rPr lang="en-US" dirty="0">
                <a:solidFill>
                  <a:srgbClr val="00FF00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This package was install the </a:t>
            </a:r>
            <a:r>
              <a:rPr lang="en-US" b="1" dirty="0">
                <a:solidFill>
                  <a:srgbClr val="42AE29"/>
                </a:solidFill>
              </a:rPr>
              <a:t>Anaconda</a:t>
            </a:r>
            <a:r>
              <a:rPr lang="en-US" dirty="0"/>
              <a:t> package index</a:t>
            </a:r>
            <a:r>
              <a:rPr lang="en-US" dirty="0">
                <a:solidFill>
                  <a:srgbClr val="00FF00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 can see the version of this package here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B0827D-D1E0-5B63-AD6A-482D0516B1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12" t="243" r="63687" b="3036"/>
          <a:stretch/>
        </p:blipFill>
        <p:spPr>
          <a:xfrm>
            <a:off x="6831453" y="493106"/>
            <a:ext cx="5360547" cy="62380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F00670B-9B48-23F5-B751-61505A808482}"/>
              </a:ext>
            </a:extLst>
          </p:cNvPr>
          <p:cNvSpPr/>
          <p:nvPr/>
        </p:nvSpPr>
        <p:spPr>
          <a:xfrm>
            <a:off x="6693087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E5C76D-9E6D-2096-583D-A9CC9A1E3E44}"/>
              </a:ext>
            </a:extLst>
          </p:cNvPr>
          <p:cNvCxnSpPr>
            <a:cxnSpLocks/>
          </p:cNvCxnSpPr>
          <p:nvPr/>
        </p:nvCxnSpPr>
        <p:spPr>
          <a:xfrm>
            <a:off x="6394901" y="2070674"/>
            <a:ext cx="2867086" cy="377558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9C440B-4E7F-7715-64EA-B3C568F04EB6}"/>
              </a:ext>
            </a:extLst>
          </p:cNvPr>
          <p:cNvCxnSpPr>
            <a:cxnSpLocks/>
          </p:cNvCxnSpPr>
          <p:nvPr/>
        </p:nvCxnSpPr>
        <p:spPr>
          <a:xfrm>
            <a:off x="5568991" y="2985074"/>
            <a:ext cx="3692996" cy="755117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5951462-1BB5-1230-1560-6D4B72B06BF8}"/>
              </a:ext>
            </a:extLst>
          </p:cNvPr>
          <p:cNvCxnSpPr>
            <a:cxnSpLocks/>
          </p:cNvCxnSpPr>
          <p:nvPr/>
        </p:nvCxnSpPr>
        <p:spPr>
          <a:xfrm>
            <a:off x="3386230" y="4259334"/>
            <a:ext cx="8359385" cy="967494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8063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6355C6-D2F1-EBE0-ABD1-32B65ABB01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59" r="63782" b="3540"/>
          <a:stretch/>
        </p:blipFill>
        <p:spPr>
          <a:xfrm>
            <a:off x="6863570" y="493051"/>
            <a:ext cx="5328430" cy="62359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Create An Environment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Let</a:t>
            </a:r>
            <a:r>
              <a:rPr lang="en-US" dirty="0">
                <a:solidFill>
                  <a:srgbClr val="00FF00"/>
                </a:solidFill>
              </a:rPr>
              <a:t>’</a:t>
            </a:r>
            <a:r>
              <a:rPr lang="en-US" dirty="0"/>
              <a:t>s crate a new environment for our new cool website project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dirty="0"/>
              <a:t>By creating an environment for this project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it will guarantee that our code always works and that our collaborators can always reproduce the environment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dirty="0"/>
              <a:t>Let</a:t>
            </a:r>
            <a:r>
              <a:rPr lang="en-US" dirty="0">
                <a:solidFill>
                  <a:srgbClr val="00FF00"/>
                </a:solidFill>
              </a:rPr>
              <a:t>’</a:t>
            </a:r>
            <a:r>
              <a:rPr lang="en-US" dirty="0"/>
              <a:t>s choose to use Python version </a:t>
            </a:r>
            <a:r>
              <a:rPr lang="en-US" b="1" dirty="0">
                <a:solidFill>
                  <a:srgbClr val="CC99FF"/>
                </a:solidFill>
              </a:rPr>
              <a:t>3.10</a:t>
            </a:r>
            <a:r>
              <a:rPr lang="en-US" dirty="0"/>
              <a:t> for this environment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dirty="0"/>
              <a:t>Choose a name for your environment so it can be easily identified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00670B-9B48-23F5-B751-61505A808482}"/>
              </a:ext>
            </a:extLst>
          </p:cNvPr>
          <p:cNvSpPr/>
          <p:nvPr/>
        </p:nvSpPr>
        <p:spPr>
          <a:xfrm>
            <a:off x="6724347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04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Packages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r>
              <a:rPr lang="en-US" dirty="0"/>
              <a:t>When you create a new environment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it is mostly empty except for a few default packages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dirty="0"/>
              <a:t>For example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you can see the </a:t>
            </a:r>
            <a:r>
              <a:rPr lang="en-US" b="1" dirty="0">
                <a:solidFill>
                  <a:srgbClr val="CC99FF"/>
                </a:solidFill>
              </a:rPr>
              <a:t>pip</a:t>
            </a:r>
            <a:r>
              <a:rPr lang="en-US" dirty="0"/>
              <a:t> package is installed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which allows us to us </a:t>
            </a:r>
            <a:r>
              <a:rPr lang="en-US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</a:t>
            </a:r>
            <a:r>
              <a:rPr lang="en-US" dirty="0"/>
              <a:t>to install other 3</a:t>
            </a:r>
            <a:r>
              <a:rPr lang="en-US" baseline="30000" dirty="0"/>
              <a:t>rd</a:t>
            </a:r>
            <a:r>
              <a:rPr lang="en-US" dirty="0"/>
              <a:t> party packages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dirty="0"/>
              <a:t>We can also see that Python version </a:t>
            </a:r>
            <a:r>
              <a:rPr lang="en-US" b="1" dirty="0">
                <a:solidFill>
                  <a:srgbClr val="CC99FF"/>
                </a:solidFill>
              </a:rPr>
              <a:t>3.10</a:t>
            </a:r>
            <a:r>
              <a:rPr lang="en-US" dirty="0"/>
              <a:t> is installed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38F049-9B08-D9CA-B119-D136D1316F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59" r="63782" b="3540"/>
          <a:stretch/>
        </p:blipFill>
        <p:spPr>
          <a:xfrm>
            <a:off x="6863567" y="493051"/>
            <a:ext cx="5328433" cy="62359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9FFF475-AE7D-BFAC-BE3C-5D69A325271A}"/>
              </a:ext>
            </a:extLst>
          </p:cNvPr>
          <p:cNvSpPr/>
          <p:nvPr/>
        </p:nvSpPr>
        <p:spPr>
          <a:xfrm>
            <a:off x="6724347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619116E-BABF-407C-B2C4-166E48E23B35}"/>
              </a:ext>
            </a:extLst>
          </p:cNvPr>
          <p:cNvCxnSpPr>
            <a:cxnSpLocks/>
          </p:cNvCxnSpPr>
          <p:nvPr/>
        </p:nvCxnSpPr>
        <p:spPr>
          <a:xfrm flipV="1">
            <a:off x="5634892" y="3001108"/>
            <a:ext cx="3673231" cy="1906954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A2C344-ED4C-7F3D-1D28-F2D5041378D8}"/>
              </a:ext>
            </a:extLst>
          </p:cNvPr>
          <p:cNvCxnSpPr>
            <a:cxnSpLocks/>
          </p:cNvCxnSpPr>
          <p:nvPr/>
        </p:nvCxnSpPr>
        <p:spPr>
          <a:xfrm flipV="1">
            <a:off x="6408615" y="2821354"/>
            <a:ext cx="2899508" cy="461108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0863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Packages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91CFA9-D884-04C3-31E0-1EB3D82E3C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59" r="63782" b="3540"/>
          <a:stretch/>
        </p:blipFill>
        <p:spPr>
          <a:xfrm>
            <a:off x="6863570" y="493051"/>
            <a:ext cx="5328430" cy="62359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E466EF9-C724-2E02-9856-2F02A234D786}"/>
              </a:ext>
            </a:extLst>
          </p:cNvPr>
          <p:cNvSpPr/>
          <p:nvPr/>
        </p:nvSpPr>
        <p:spPr>
          <a:xfrm>
            <a:off x="6724347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4487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Packages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1CC9DB-CFE0-5B5C-3E69-AB8486C9D9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59" r="63782" b="3540"/>
          <a:stretch/>
        </p:blipFill>
        <p:spPr>
          <a:xfrm>
            <a:off x="6863570" y="493051"/>
            <a:ext cx="5328430" cy="62359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59B1EEA-D3BD-F540-AEB3-D63F039CE3FD}"/>
              </a:ext>
            </a:extLst>
          </p:cNvPr>
          <p:cNvSpPr/>
          <p:nvPr/>
        </p:nvSpPr>
        <p:spPr>
          <a:xfrm>
            <a:off x="6724347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1001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Packages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7D1C57-42F5-3AAD-AB74-F599D0226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59" r="63782" b="3540"/>
          <a:stretch/>
        </p:blipFill>
        <p:spPr>
          <a:xfrm>
            <a:off x="6863570" y="493051"/>
            <a:ext cx="5328430" cy="62359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B5F97D1-1464-718A-3812-09C0B97C6B1B}"/>
              </a:ext>
            </a:extLst>
          </p:cNvPr>
          <p:cNvSpPr/>
          <p:nvPr/>
        </p:nvSpPr>
        <p:spPr>
          <a:xfrm>
            <a:off x="6724347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056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Packages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792675" cy="483547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886A16-80D9-E16E-F9FC-168503AE8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59" r="63782" b="3540"/>
          <a:stretch/>
        </p:blipFill>
        <p:spPr>
          <a:xfrm>
            <a:off x="6863570" y="493051"/>
            <a:ext cx="5328430" cy="62359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7687245-B79A-ADBA-B99A-F0D62949E848}"/>
              </a:ext>
            </a:extLst>
          </p:cNvPr>
          <p:cNvSpPr/>
          <p:nvPr/>
        </p:nvSpPr>
        <p:spPr>
          <a:xfrm>
            <a:off x="6724347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C93395-2591-FE26-CC91-86D259B25446}"/>
              </a:ext>
            </a:extLst>
          </p:cNvPr>
          <p:cNvSpPr/>
          <p:nvPr/>
        </p:nvSpPr>
        <p:spPr>
          <a:xfrm>
            <a:off x="6876747" y="4554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093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896EA64-EB66-E839-C334-9244CF7ED3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96" r="63782" b="3540"/>
          <a:stretch/>
        </p:blipFill>
        <p:spPr>
          <a:xfrm>
            <a:off x="6517017" y="489538"/>
            <a:ext cx="5674983" cy="6247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341F0C-200F-79C1-2ED9-125E0A67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Packages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900-1E1B-0B3B-0247-76A4991F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398477" cy="48354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00670B-9B48-23F5-B751-61505A808482}"/>
              </a:ext>
            </a:extLst>
          </p:cNvPr>
          <p:cNvSpPr/>
          <p:nvPr/>
        </p:nvSpPr>
        <p:spPr>
          <a:xfrm>
            <a:off x="6372656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983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4FD83A8-3181-4FFD-B46B-5D13CCBB983C}"/>
              </a:ext>
            </a:extLst>
          </p:cNvPr>
          <p:cNvSpPr/>
          <p:nvPr/>
        </p:nvSpPr>
        <p:spPr>
          <a:xfrm>
            <a:off x="6005543" y="495546"/>
            <a:ext cx="6186457" cy="6235618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166050-6946-4E0D-B3B3-155753C77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Python</a:t>
            </a:r>
            <a:r>
              <a:rPr lang="en-US" b="1" dirty="0">
                <a:solidFill>
                  <a:srgbClr val="00FF00"/>
                </a:solidFill>
              </a:rPr>
              <a:t>?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D8E41ED-293F-4780-B2C4-AC141F19A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5013960" cy="483547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High-level language making it more like a readable, human language than other low-level languages.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Simple and clear syntax.</a:t>
            </a:r>
          </a:p>
          <a:p>
            <a:r>
              <a:rPr lang="en-US" dirty="0"/>
              <a:t>Large open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source community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Used by Google, Firefox, Dropbox, Youtube, Instagram, Yelp, NASA, CIA, etc.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The Artificial Intelligence (AI) community overwhelmingly uses Python.</a:t>
            </a:r>
          </a:p>
        </p:txBody>
      </p:sp>
      <p:pic>
        <p:nvPicPr>
          <p:cNvPr id="13" name="Picture 2" descr="Python (programming language) - Wikipedia">
            <a:extLst>
              <a:ext uri="{FF2B5EF4-FFF2-40B4-BE49-F238E27FC236}">
                <a16:creationId xmlns:a16="http://schemas.microsoft.com/office/drawing/2014/main" id="{8EC1195C-61EE-49C6-BE69-02695E8D9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41" y="745211"/>
            <a:ext cx="592471" cy="59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F31C77D-24B7-4E1B-8CA4-6E643E2D1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388" y="1825624"/>
            <a:ext cx="6048821" cy="3311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4967CFA-DFB7-4F2A-81EB-54CB80822860}"/>
              </a:ext>
            </a:extLst>
          </p:cNvPr>
          <p:cNvSpPr/>
          <p:nvPr/>
        </p:nvSpPr>
        <p:spPr>
          <a:xfrm>
            <a:off x="5884878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262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996610"/>
            <a:ext cx="11391065" cy="1268070"/>
          </a:xfrm>
        </p:spPr>
        <p:txBody>
          <a:bodyPr>
            <a:normAutofit fontScale="90000"/>
          </a:bodyPr>
          <a:lstStyle/>
          <a:p>
            <a:r>
              <a:rPr lang="en-US" dirty="0"/>
              <a:t>installing third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party packages</a:t>
            </a:r>
            <a:r>
              <a:rPr lang="en-US" dirty="0">
                <a:solidFill>
                  <a:schemeClr val="accent3"/>
                </a:solidFill>
              </a:rPr>
              <a:t>,</a:t>
            </a:r>
            <a:r>
              <a:rPr lang="en-US" dirty="0"/>
              <a:t> managing environments</a:t>
            </a:r>
            <a:r>
              <a:rPr lang="en-US" dirty="0">
                <a:solidFill>
                  <a:schemeClr val="accent3"/>
                </a:solidFill>
              </a:rPr>
              <a:t>,</a:t>
            </a:r>
            <a:r>
              <a:rPr lang="en-US" dirty="0"/>
              <a:t> and Pandas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12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12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28057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66050-6946-4E0D-B3B3-155753C77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Python</a:t>
            </a:r>
            <a:r>
              <a:rPr lang="en-US" b="1" dirty="0">
                <a:solidFill>
                  <a:srgbClr val="00FF00"/>
                </a:solidFill>
              </a:rPr>
              <a:t>?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D8E41ED-293F-4780-B2C4-AC141F19A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5013960" cy="483547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High-level language making it more like a readable, human language than other low-level languages.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Simple and clear syntax.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Large open-source community.</a:t>
            </a:r>
          </a:p>
          <a:p>
            <a:r>
              <a:rPr lang="en-US" dirty="0"/>
              <a:t>Used by Google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Firefox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Dropbox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Youtube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Instagram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Yelp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NASA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CIA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etc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The Artificial Intelligence (AI) community overwhelmingly uses Python.</a:t>
            </a:r>
          </a:p>
        </p:txBody>
      </p:sp>
      <p:pic>
        <p:nvPicPr>
          <p:cNvPr id="13" name="Picture 2" descr="Python (programming language) - Wikipedia">
            <a:extLst>
              <a:ext uri="{FF2B5EF4-FFF2-40B4-BE49-F238E27FC236}">
                <a16:creationId xmlns:a16="http://schemas.microsoft.com/office/drawing/2014/main" id="{8EC1195C-61EE-49C6-BE69-02695E8D9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41" y="745211"/>
            <a:ext cx="592471" cy="59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4" name="Picture 2" descr="Yahoo Logo, history, meaning, symbol, PNG">
            <a:extLst>
              <a:ext uri="{FF2B5EF4-FFF2-40B4-BE49-F238E27FC236}">
                <a16:creationId xmlns:a16="http://schemas.microsoft.com/office/drawing/2014/main" id="{04FCD08B-BA15-4E36-9E6E-476BC1C63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551" y="605073"/>
            <a:ext cx="2543278" cy="1430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Google logo - Wikipedia">
            <a:extLst>
              <a:ext uri="{FF2B5EF4-FFF2-40B4-BE49-F238E27FC236}">
                <a16:creationId xmlns:a16="http://schemas.microsoft.com/office/drawing/2014/main" id="{1CC3E501-A919-4B82-B570-19C72B7D8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7341" y="1915575"/>
            <a:ext cx="3505200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8" name="Picture 6">
            <a:extLst>
              <a:ext uri="{FF2B5EF4-FFF2-40B4-BE49-F238E27FC236}">
                <a16:creationId xmlns:a16="http://schemas.microsoft.com/office/drawing/2014/main" id="{D42FBBB0-B188-43AB-A803-F806FF763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4213" y="4292271"/>
            <a:ext cx="2282559" cy="2282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0" name="Picture 8" descr="Logo and Brand Assets — Spotify">
            <a:extLst>
              <a:ext uri="{FF2B5EF4-FFF2-40B4-BE49-F238E27FC236}">
                <a16:creationId xmlns:a16="http://schemas.microsoft.com/office/drawing/2014/main" id="{C7845750-AADA-46B3-91FD-57B727E0D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161" y="4588597"/>
            <a:ext cx="3740191" cy="1122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Kore GeoSystems">
            <a:extLst>
              <a:ext uri="{FF2B5EF4-FFF2-40B4-BE49-F238E27FC236}">
                <a16:creationId xmlns:a16="http://schemas.microsoft.com/office/drawing/2014/main" id="{464EC9E3-C765-4982-B15F-65CBB1313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2584" y="3551537"/>
            <a:ext cx="2591629" cy="859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2" name="Picture 10" descr="Symbols of NASA | NASA">
            <a:extLst>
              <a:ext uri="{FF2B5EF4-FFF2-40B4-BE49-F238E27FC236}">
                <a16:creationId xmlns:a16="http://schemas.microsoft.com/office/drawing/2014/main" id="{1C8133C8-FEFC-489F-A984-031A8954B6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6" r="23045"/>
          <a:stretch/>
        </p:blipFill>
        <p:spPr bwMode="auto">
          <a:xfrm>
            <a:off x="9934951" y="1825624"/>
            <a:ext cx="2141081" cy="2046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8" name="Picture 16" descr="Twitter Logo, history, meaning, symbol, PNG">
            <a:extLst>
              <a:ext uri="{FF2B5EF4-FFF2-40B4-BE49-F238E27FC236}">
                <a16:creationId xmlns:a16="http://schemas.microsoft.com/office/drawing/2014/main" id="{A436750B-F340-48A5-BCD8-917D43EEA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8624" y="5770268"/>
            <a:ext cx="1430332" cy="804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50" name="Picture 18" descr="Instagram - Wikipedia">
            <a:extLst>
              <a:ext uri="{FF2B5EF4-FFF2-40B4-BE49-F238E27FC236}">
                <a16:creationId xmlns:a16="http://schemas.microsoft.com/office/drawing/2014/main" id="{67919167-586F-4730-9F33-4521B3957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438" y="3344486"/>
            <a:ext cx="777775" cy="77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52" name="Picture 20" descr="YouTube logo and symbol, meaning, history, PNG">
            <a:extLst>
              <a:ext uri="{FF2B5EF4-FFF2-40B4-BE49-F238E27FC236}">
                <a16:creationId xmlns:a16="http://schemas.microsoft.com/office/drawing/2014/main" id="{7F12562F-2F2D-45DF-9524-AB8FB847C5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62" r="26757" b="46289"/>
          <a:stretch/>
        </p:blipFill>
        <p:spPr bwMode="auto">
          <a:xfrm>
            <a:off x="6661532" y="751955"/>
            <a:ext cx="1222103" cy="879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6007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66050-6946-4E0D-B3B3-155753C77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Python</a:t>
            </a:r>
            <a:r>
              <a:rPr lang="en-US" b="1" dirty="0">
                <a:solidFill>
                  <a:srgbClr val="00FF00"/>
                </a:solidFill>
              </a:rPr>
              <a:t>?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D8E41ED-293F-4780-B2C4-AC141F19A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5013960" cy="483547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High-level language making it more like a readable, human language than other low-level languages.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Simple and clear syntax.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Large open-source community.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Used by Google, Firefox, Dropbox, Youtube, Instagram, Yelp, NASA, CIA, etc.</a:t>
            </a:r>
          </a:p>
          <a:p>
            <a:r>
              <a:rPr lang="en-US" dirty="0"/>
              <a:t>The Artificial Intelligence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AI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/>
              <a:t> community overwhelmingly uses Python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pic>
        <p:nvPicPr>
          <p:cNvPr id="13" name="Picture 2" descr="Python (programming language) - Wikipedia">
            <a:extLst>
              <a:ext uri="{FF2B5EF4-FFF2-40B4-BE49-F238E27FC236}">
                <a16:creationId xmlns:a16="http://schemas.microsoft.com/office/drawing/2014/main" id="{8EC1195C-61EE-49C6-BE69-02695E8D9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41" y="745211"/>
            <a:ext cx="592471" cy="59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06" name="Picture 2" descr="Open AI Logo Vector (.EPS) Free Download">
            <a:extLst>
              <a:ext uri="{FF2B5EF4-FFF2-40B4-BE49-F238E27FC236}">
                <a16:creationId xmlns:a16="http://schemas.microsoft.com/office/drawing/2014/main" id="{56FE3192-5AE6-48B9-89A0-DEB7ED226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4501" y="1245654"/>
            <a:ext cx="2293941" cy="1575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10" name="Picture 6" descr="UW HCDE on Twitter: &amp;quot;HCDE Prof. Julie Kientz has received a Google Faculty  Research Award to study how technology can foster engagement between  children with and without disabilities. Kientz will work with @">
            <a:extLst>
              <a:ext uri="{FF2B5EF4-FFF2-40B4-BE49-F238E27FC236}">
                <a16:creationId xmlns:a16="http://schemas.microsoft.com/office/drawing/2014/main" id="{3B25D17B-396B-46BD-924A-4C250CD870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2" r="24434" b="28705"/>
          <a:stretch/>
        </p:blipFill>
        <p:spPr bwMode="auto">
          <a:xfrm>
            <a:off x="10595429" y="5692728"/>
            <a:ext cx="758370" cy="748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14" name="Picture 10">
            <a:extLst>
              <a:ext uri="{FF2B5EF4-FFF2-40B4-BE49-F238E27FC236}">
                <a16:creationId xmlns:a16="http://schemas.microsoft.com/office/drawing/2014/main" id="{A166A5A7-EC4A-45C2-84C1-9A5C22726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7816" y="3335278"/>
            <a:ext cx="2339575" cy="1949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18" name="Picture 14">
            <a:extLst>
              <a:ext uri="{FF2B5EF4-FFF2-40B4-BE49-F238E27FC236}">
                <a16:creationId xmlns:a16="http://schemas.microsoft.com/office/drawing/2014/main" id="{AE4B1426-01BD-455F-A8D1-074E89E2B7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8110" y="762075"/>
            <a:ext cx="3339706" cy="821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20" name="Picture 16" descr="Home - Landing AI">
            <a:extLst>
              <a:ext uri="{FF2B5EF4-FFF2-40B4-BE49-F238E27FC236}">
                <a16:creationId xmlns:a16="http://schemas.microsoft.com/office/drawing/2014/main" id="{9B05C4AF-D083-44AF-A7B3-01F7D66E2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2942" y="1876887"/>
            <a:ext cx="3274874" cy="629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22" name="Picture 18" descr="Understanding XGBoost &amp;amp; it&amp;#39;s growing popularity among the ML community | by  Deep Borkar | Analytics Vidhya | Medium">
            <a:extLst>
              <a:ext uri="{FF2B5EF4-FFF2-40B4-BE49-F238E27FC236}">
                <a16:creationId xmlns:a16="http://schemas.microsoft.com/office/drawing/2014/main" id="{28AF3096-4547-490C-B4AE-AD218B0B5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6513" y="3134984"/>
            <a:ext cx="3594672" cy="199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24" name="Picture 20">
            <a:extLst>
              <a:ext uri="{FF2B5EF4-FFF2-40B4-BE49-F238E27FC236}">
                <a16:creationId xmlns:a16="http://schemas.microsoft.com/office/drawing/2014/main" id="{AE040882-BB4B-460E-8C4A-1E57F5CB2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152" y="4855169"/>
            <a:ext cx="3214551" cy="173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26" name="Picture 22" descr="Data Science with Keboola">
            <a:extLst>
              <a:ext uri="{FF2B5EF4-FFF2-40B4-BE49-F238E27FC236}">
                <a16:creationId xmlns:a16="http://schemas.microsoft.com/office/drawing/2014/main" id="{CD80F41E-72A0-4D40-B8E9-E21CA91F2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263" y="2737348"/>
            <a:ext cx="291465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28" name="Picture 24" descr="Element AI - Wikipedia">
            <a:extLst>
              <a:ext uri="{FF2B5EF4-FFF2-40B4-BE49-F238E27FC236}">
                <a16:creationId xmlns:a16="http://schemas.microsoft.com/office/drawing/2014/main" id="{37205F08-1648-4953-8F57-119871538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7138" y="632561"/>
            <a:ext cx="656148" cy="656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258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66050-6946-4E0D-B3B3-155753C77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Python</a:t>
            </a:r>
            <a:r>
              <a:rPr lang="en-US" b="1" dirty="0">
                <a:solidFill>
                  <a:schemeClr val="accent3"/>
                </a:solidFill>
              </a:rPr>
              <a:t>?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D8E41ED-293F-4780-B2C4-AC141F19A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5013960" cy="483547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High-level language making it more like a readable, human language than other low-level languages.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Simple and clear syntax.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Large open-source community.</a:t>
            </a:r>
          </a:p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Used by Google, Firefox, Dropbox, Youtube, Instagram, Yelp, NASA, CIA, etc.</a:t>
            </a:r>
          </a:p>
          <a:p>
            <a:r>
              <a:rPr lang="en-US" dirty="0"/>
              <a:t>The Artificial Intelligence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AI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/>
              <a:t> community overwhelmingly uses Python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pic>
        <p:nvPicPr>
          <p:cNvPr id="13" name="Picture 2" descr="Python (programming language) - Wikipedia">
            <a:extLst>
              <a:ext uri="{FF2B5EF4-FFF2-40B4-BE49-F238E27FC236}">
                <a16:creationId xmlns:a16="http://schemas.microsoft.com/office/drawing/2014/main" id="{8EC1195C-61EE-49C6-BE69-02695E8D9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41" y="745211"/>
            <a:ext cx="592471" cy="59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4835DBD-6E16-40D3-9C93-320BEC5BEEF3}"/>
              </a:ext>
            </a:extLst>
          </p:cNvPr>
          <p:cNvSpPr/>
          <p:nvPr/>
        </p:nvSpPr>
        <p:spPr>
          <a:xfrm>
            <a:off x="6005543" y="495546"/>
            <a:ext cx="6186457" cy="6235618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5255A4D3-D49F-4338-B60D-A9718D8EE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388" y="1825624"/>
            <a:ext cx="6048821" cy="3311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7A889C8-565D-8ACC-DFD2-2A2E5373DC90}"/>
              </a:ext>
            </a:extLst>
          </p:cNvPr>
          <p:cNvSpPr/>
          <p:nvPr/>
        </p:nvSpPr>
        <p:spPr>
          <a:xfrm>
            <a:off x="5884878" y="303085"/>
            <a:ext cx="136303" cy="649519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839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8FBFC-2E58-9642-C621-762EE3D1A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Third</a:t>
            </a:r>
            <a:r>
              <a:rPr lang="en-US" b="1" dirty="0">
                <a:solidFill>
                  <a:srgbClr val="00FF00"/>
                </a:solidFill>
              </a:rPr>
              <a:t>-</a:t>
            </a:r>
            <a:r>
              <a:rPr lang="en-US" b="1" dirty="0"/>
              <a:t>Party Packages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8A9B7-BF26-1385-925D-514F00CB9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42012" cy="483547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Up to this point in APS106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we have used libraries that come pre</a:t>
            </a:r>
            <a:r>
              <a:rPr lang="en-US" dirty="0">
                <a:solidFill>
                  <a:srgbClr val="00FF00"/>
                </a:solidFill>
              </a:rPr>
              <a:t>-</a:t>
            </a:r>
            <a:r>
              <a:rPr lang="en-US" dirty="0"/>
              <a:t>installed with Python including math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random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turtle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etc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dirty="0"/>
              <a:t>Now we will introduce you to third</a:t>
            </a:r>
            <a:r>
              <a:rPr lang="en-US" dirty="0">
                <a:solidFill>
                  <a:srgbClr val="00FF00"/>
                </a:solidFill>
              </a:rPr>
              <a:t>-</a:t>
            </a:r>
            <a:r>
              <a:rPr lang="en-US" dirty="0"/>
              <a:t>party packages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dirty="0"/>
              <a:t>These are some common packages</a:t>
            </a:r>
            <a:r>
              <a:rPr lang="en-US" dirty="0">
                <a:solidFill>
                  <a:schemeClr val="accent6"/>
                </a:solidFill>
              </a:rPr>
              <a:t>/</a:t>
            </a:r>
            <a:r>
              <a:rPr lang="en-US" dirty="0"/>
              <a:t>libraries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and we will cover those highlighted in </a:t>
            </a:r>
            <a:r>
              <a:rPr lang="en-US" b="1" dirty="0">
                <a:solidFill>
                  <a:schemeClr val="accent2"/>
                </a:solidFill>
              </a:rPr>
              <a:t>blue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90C18EC-5A5D-9019-45E6-5060F11DD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780637"/>
              </p:ext>
            </p:extLst>
          </p:nvPr>
        </p:nvGraphicFramePr>
        <p:xfrm>
          <a:off x="5633902" y="1954582"/>
          <a:ext cx="6271008" cy="4230655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058867">
                  <a:extLst>
                    <a:ext uri="{9D8B030D-6E8A-4147-A177-3AD203B41FA5}">
                      <a16:colId xmlns:a16="http://schemas.microsoft.com/office/drawing/2014/main" val="2511500238"/>
                    </a:ext>
                  </a:extLst>
                </a:gridCol>
                <a:gridCol w="1722612">
                  <a:extLst>
                    <a:ext uri="{9D8B030D-6E8A-4147-A177-3AD203B41FA5}">
                      <a16:colId xmlns:a16="http://schemas.microsoft.com/office/drawing/2014/main" val="363594159"/>
                    </a:ext>
                  </a:extLst>
                </a:gridCol>
                <a:gridCol w="2489529">
                  <a:extLst>
                    <a:ext uri="{9D8B030D-6E8A-4147-A177-3AD203B41FA5}">
                      <a16:colId xmlns:a16="http://schemas.microsoft.com/office/drawing/2014/main" val="3341678703"/>
                    </a:ext>
                  </a:extLst>
                </a:gridCol>
              </a:tblGrid>
              <a:tr h="283122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Package</a:t>
                      </a:r>
                      <a:r>
                        <a:rPr lang="en-US" sz="1600" b="1" dirty="0">
                          <a:solidFill>
                            <a:schemeClr val="accent6"/>
                          </a:solidFill>
                          <a:effectLst/>
                        </a:rPr>
                        <a:t>/</a:t>
                      </a:r>
                      <a:r>
                        <a:rPr lang="en-US" sz="1600" b="1" dirty="0">
                          <a:effectLst/>
                        </a:rPr>
                        <a:t>Library</a:t>
                      </a:r>
                    </a:p>
                  </a:txBody>
                  <a:tcPr marL="20892" marR="20892" marT="20892" marB="20892" anchor="ctr"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Common Alias</a:t>
                      </a:r>
                    </a:p>
                  </a:txBody>
                  <a:tcPr marL="20892" marR="20892" marT="20892" marB="20892" anchor="ctr"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Description</a:t>
                      </a:r>
                    </a:p>
                  </a:txBody>
                  <a:tcPr marL="20892" marR="20892" marT="20892" marB="20892" anchor="ctr"/>
                </a:tc>
                <a:extLst>
                  <a:ext uri="{0D108BD9-81ED-4DB2-BD59-A6C34878D82A}">
                    <a16:rowId xmlns:a16="http://schemas.microsoft.com/office/drawing/2014/main" val="1811010781"/>
                  </a:ext>
                </a:extLst>
              </a:tr>
              <a:tr h="538391"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solidFill>
                            <a:schemeClr val="accent2"/>
                          </a:solidFill>
                          <a:effectLst/>
                        </a:rPr>
                        <a:t>numpy</a:t>
                      </a:r>
                      <a:endParaRPr lang="en-US" sz="1600" b="1" dirty="0">
                        <a:solidFill>
                          <a:schemeClr val="accent2"/>
                        </a:solidFill>
                        <a:effectLst/>
                      </a:endParaRP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accent2"/>
                          </a:solidFill>
                          <a:effectLst/>
                        </a:rPr>
                        <a:t>np</a:t>
                      </a: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900" u="sng">
                          <a:solidFill>
                            <a:schemeClr val="accent2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NumPy</a:t>
                      </a:r>
                      <a:r>
                        <a:rPr lang="en-US" sz="900">
                          <a:solidFill>
                            <a:schemeClr val="accent2"/>
                          </a:solidFill>
                          <a:effectLst/>
                        </a:rPr>
                        <a:t> includes functions and classes that aid in numerical computation. NumPy is used in many other data science packages.</a:t>
                      </a:r>
                    </a:p>
                  </a:txBody>
                  <a:tcPr marL="33427" marR="33427" marT="33427" marB="33427"/>
                </a:tc>
                <a:extLst>
                  <a:ext uri="{0D108BD9-81ED-4DB2-BD59-A6C34878D82A}">
                    <a16:rowId xmlns:a16="http://schemas.microsoft.com/office/drawing/2014/main" val="2957057124"/>
                  </a:ext>
                </a:extLst>
              </a:tr>
              <a:tr h="401156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2"/>
                          </a:solidFill>
                          <a:effectLst/>
                        </a:rPr>
                        <a:t>pandas</a:t>
                      </a: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</a:rPr>
                        <a:t>pd</a:t>
                      </a: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900" u="sng" dirty="0">
                          <a:solidFill>
                            <a:schemeClr val="accent2"/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pandas</a:t>
                      </a:r>
                      <a:r>
                        <a:rPr lang="en-US" sz="900" dirty="0">
                          <a:solidFill>
                            <a:schemeClr val="accent2"/>
                          </a:solidFill>
                          <a:effectLst/>
                        </a:rPr>
                        <a:t> provides methods and classes for tabular and time-series data.</a:t>
                      </a:r>
                    </a:p>
                  </a:txBody>
                  <a:tcPr marL="33427" marR="33427" marT="33427" marB="33427"/>
                </a:tc>
                <a:extLst>
                  <a:ext uri="{0D108BD9-81ED-4DB2-BD59-A6C34878D82A}">
                    <a16:rowId xmlns:a16="http://schemas.microsoft.com/office/drawing/2014/main" val="3195538635"/>
                  </a:ext>
                </a:extLst>
              </a:tr>
              <a:tr h="802313"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</a:rPr>
                        <a:t>sklearn</a:t>
                      </a:r>
                      <a:endParaRPr lang="en-US" sz="1600" dirty="0">
                        <a:effectLst/>
                      </a:endParaRP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</a:rPr>
                        <a:t>sk</a:t>
                      </a:r>
                      <a:endParaRPr lang="en-US" sz="1600" dirty="0">
                        <a:effectLst/>
                      </a:endParaRP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900" u="sng" dirty="0">
                          <a:solidFill>
                            <a:srgbClr val="F57C00"/>
                          </a:solidFill>
                          <a:effectLst/>
                          <a:hlinkClick r:id="rId4"/>
                        </a:rPr>
                        <a:t>scikit-learn</a:t>
                      </a:r>
                      <a:r>
                        <a:rPr lang="en-US" sz="900" dirty="0">
                          <a:effectLst/>
                        </a:rPr>
                        <a:t> provides implementations of many machine learning algorithms with a uniform syntax for preprocessing data, specifying models, fitting models with cross-validation, and assessing models.</a:t>
                      </a:r>
                    </a:p>
                  </a:txBody>
                  <a:tcPr marL="33427" marR="33427" marT="33427" marB="33427"/>
                </a:tc>
                <a:extLst>
                  <a:ext uri="{0D108BD9-81ED-4DB2-BD59-A6C34878D82A}">
                    <a16:rowId xmlns:a16="http://schemas.microsoft.com/office/drawing/2014/main" val="696797162"/>
                  </a:ext>
                </a:extLst>
              </a:tr>
              <a:tr h="530942"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solidFill>
                            <a:schemeClr val="accent2"/>
                          </a:solidFill>
                          <a:effectLst/>
                        </a:rPr>
                        <a:t>matplotlib.pyplot</a:t>
                      </a:r>
                      <a:endParaRPr lang="en-US" sz="1600" b="1" dirty="0">
                        <a:solidFill>
                          <a:schemeClr val="accent2"/>
                        </a:solidFill>
                        <a:effectLst/>
                      </a:endParaRP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</a:rPr>
                        <a:t>plt</a:t>
                      </a: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900" u="sng">
                          <a:solidFill>
                            <a:schemeClr val="accent2"/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Matplotlib</a:t>
                      </a:r>
                      <a:r>
                        <a:rPr lang="en-US" sz="900">
                          <a:solidFill>
                            <a:schemeClr val="accent2"/>
                          </a:solidFill>
                          <a:effectLst/>
                        </a:rPr>
                        <a:t> allows the creation of data visualizations in Python. The functions mostly expect NumPy arrays.</a:t>
                      </a:r>
                    </a:p>
                  </a:txBody>
                  <a:tcPr marL="33427" marR="33427" marT="33427" marB="33427"/>
                </a:tc>
                <a:extLst>
                  <a:ext uri="{0D108BD9-81ED-4DB2-BD59-A6C34878D82A}">
                    <a16:rowId xmlns:a16="http://schemas.microsoft.com/office/drawing/2014/main" val="273584415"/>
                  </a:ext>
                </a:extLst>
              </a:tr>
              <a:tr h="522675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2"/>
                          </a:solidFill>
                          <a:effectLst/>
                        </a:rPr>
                        <a:t>seaborn</a:t>
                      </a: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</a:rPr>
                        <a:t>sns</a:t>
                      </a: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900" u="sng" dirty="0">
                          <a:solidFill>
                            <a:schemeClr val="accent2"/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seaborn</a:t>
                      </a:r>
                      <a:r>
                        <a:rPr lang="en-US" sz="900" dirty="0">
                          <a:solidFill>
                            <a:schemeClr val="accent2"/>
                          </a:solidFill>
                          <a:effectLst/>
                        </a:rPr>
                        <a:t> also allows the creation of data visualizations but works better with pandas DataFrame objects.</a:t>
                      </a:r>
                    </a:p>
                  </a:txBody>
                  <a:tcPr marL="33427" marR="33427" marT="33427" marB="33427"/>
                </a:tc>
                <a:extLst>
                  <a:ext uri="{0D108BD9-81ED-4DB2-BD59-A6C34878D82A}">
                    <a16:rowId xmlns:a16="http://schemas.microsoft.com/office/drawing/2014/main" val="3345819249"/>
                  </a:ext>
                </a:extLst>
              </a:tr>
              <a:tr h="521509"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</a:rPr>
                        <a:t>scipy</a:t>
                      </a:r>
                      <a:endParaRPr lang="en-US" sz="1600" dirty="0">
                        <a:effectLst/>
                      </a:endParaRP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</a:rPr>
                        <a:t>sp</a:t>
                      </a:r>
                      <a:endParaRPr lang="en-US" sz="1600" dirty="0">
                        <a:effectLst/>
                      </a:endParaRP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900" u="sng" dirty="0">
                          <a:solidFill>
                            <a:srgbClr val="F57C00"/>
                          </a:solidFill>
                          <a:effectLst/>
                          <a:hlinkClick r:id="rId7"/>
                        </a:rPr>
                        <a:t>SciPy</a:t>
                      </a:r>
                      <a:r>
                        <a:rPr lang="en-US" sz="900" dirty="0">
                          <a:effectLst/>
                        </a:rPr>
                        <a:t> provides algorithms and functions for computing problems that arise in science, engineering and statistics. </a:t>
                      </a:r>
                    </a:p>
                  </a:txBody>
                  <a:tcPr marL="33427" marR="33427" marT="33427" marB="33427"/>
                </a:tc>
                <a:extLst>
                  <a:ext uri="{0D108BD9-81ED-4DB2-BD59-A6C34878D82A}">
                    <a16:rowId xmlns:a16="http://schemas.microsoft.com/office/drawing/2014/main" val="630209479"/>
                  </a:ext>
                </a:extLst>
              </a:tr>
              <a:tr h="628045"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</a:rPr>
                        <a:t>statsmodels</a:t>
                      </a:r>
                      <a:endParaRPr lang="en-US" sz="1600" dirty="0">
                        <a:effectLst/>
                      </a:endParaRP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</a:rPr>
                        <a:t>sm</a:t>
                      </a:r>
                      <a:endParaRPr lang="en-US" sz="1600" dirty="0">
                        <a:effectLst/>
                      </a:endParaRPr>
                    </a:p>
                  </a:txBody>
                  <a:tcPr marL="33427" marR="33427" marT="33427" marB="33427" anchor="ctr"/>
                </a:tc>
                <a:tc>
                  <a:txBody>
                    <a:bodyPr/>
                    <a:lstStyle/>
                    <a:p>
                      <a:r>
                        <a:rPr lang="en-US" sz="900" u="sng" dirty="0" err="1">
                          <a:solidFill>
                            <a:srgbClr val="F57C00"/>
                          </a:solidFill>
                          <a:effectLst/>
                          <a:hlinkClick r:id="rId8"/>
                        </a:rPr>
                        <a:t>statsmodels</a:t>
                      </a:r>
                      <a:r>
                        <a:rPr lang="en-US" sz="900" dirty="0">
                          <a:effectLst/>
                        </a:rPr>
                        <a:t> adds functionality to Python to estimate many different kinds of statistical models, make inferences from those models, and explore data.</a:t>
                      </a:r>
                    </a:p>
                  </a:txBody>
                  <a:tcPr marL="33427" marR="33427" marT="33427" marB="33427"/>
                </a:tc>
                <a:extLst>
                  <a:ext uri="{0D108BD9-81ED-4DB2-BD59-A6C34878D82A}">
                    <a16:rowId xmlns:a16="http://schemas.microsoft.com/office/drawing/2014/main" val="3703804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2184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B0A0A-ED99-3214-3B6B-C9E76E391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Anaconda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0367834-7FF2-AAFE-23C0-B81A949E3D9B}"/>
              </a:ext>
            </a:extLst>
          </p:cNvPr>
          <p:cNvSpPr/>
          <p:nvPr/>
        </p:nvSpPr>
        <p:spPr>
          <a:xfrm>
            <a:off x="8394783" y="727514"/>
            <a:ext cx="3427526" cy="3427526"/>
          </a:xfrm>
          <a:prstGeom prst="ellipse">
            <a:avLst/>
          </a:prstGeom>
          <a:noFill/>
          <a:ln w="76200">
            <a:solidFill>
              <a:srgbClr val="FFCD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Python (programming language) - Wikipedia">
            <a:extLst>
              <a:ext uri="{FF2B5EF4-FFF2-40B4-BE49-F238E27FC236}">
                <a16:creationId xmlns:a16="http://schemas.microsoft.com/office/drawing/2014/main" id="{D32B66B8-9975-F59B-D273-4F4BCBD8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7619" y="644924"/>
            <a:ext cx="1213373" cy="1213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B97452-42AE-CD39-AFF5-AAF714C0B103}"/>
              </a:ext>
            </a:extLst>
          </p:cNvPr>
          <p:cNvSpPr txBox="1"/>
          <p:nvPr/>
        </p:nvSpPr>
        <p:spPr>
          <a:xfrm>
            <a:off x="6768526" y="550165"/>
            <a:ext cx="19300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solidFill>
                  <a:srgbClr val="FFCD3C"/>
                </a:solidFill>
              </a:rPr>
              <a:t>PyPi</a:t>
            </a:r>
            <a:endParaRPr lang="en-US" sz="3600" b="1" dirty="0">
              <a:solidFill>
                <a:srgbClr val="FFCD3C"/>
              </a:solidFill>
            </a:endParaRPr>
          </a:p>
          <a:p>
            <a:r>
              <a:rPr lang="en-US" dirty="0">
                <a:solidFill>
                  <a:srgbClr val="FFCD3C"/>
                </a:solidFill>
              </a:rPr>
              <a:t>(Python Package </a:t>
            </a:r>
          </a:p>
          <a:p>
            <a:r>
              <a:rPr lang="en-US" dirty="0">
                <a:solidFill>
                  <a:srgbClr val="FFCD3C"/>
                </a:solidFill>
              </a:rPr>
              <a:t>Index)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2A598D-A74E-3E8C-70C6-49676FD0D319}"/>
              </a:ext>
            </a:extLst>
          </p:cNvPr>
          <p:cNvSpPr txBox="1"/>
          <p:nvPr/>
        </p:nvSpPr>
        <p:spPr>
          <a:xfrm>
            <a:off x="9503010" y="115354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NumPy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50FFAE-A3D3-4448-A0F2-0AE8D50A421E}"/>
              </a:ext>
            </a:extLst>
          </p:cNvPr>
          <p:cNvSpPr txBox="1"/>
          <p:nvPr/>
        </p:nvSpPr>
        <p:spPr>
          <a:xfrm>
            <a:off x="8746910" y="1982519"/>
            <a:ext cx="949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Pandas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AD74CA-693F-6B48-7AAC-646986AD4AC9}"/>
              </a:ext>
            </a:extLst>
          </p:cNvPr>
          <p:cNvSpPr txBox="1"/>
          <p:nvPr/>
        </p:nvSpPr>
        <p:spPr>
          <a:xfrm>
            <a:off x="10285659" y="2515079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Matplotlib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C14C97-4F28-A72B-1AA7-E22DC5CC8FD6}"/>
              </a:ext>
            </a:extLst>
          </p:cNvPr>
          <p:cNvSpPr txBox="1"/>
          <p:nvPr/>
        </p:nvSpPr>
        <p:spPr>
          <a:xfrm>
            <a:off x="9221880" y="3171861"/>
            <a:ext cx="107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CD3C"/>
                </a:solidFill>
              </a:rPr>
              <a:t>Seaborn</a:t>
            </a:r>
            <a:endParaRPr lang="en-US" b="1" dirty="0">
              <a:solidFill>
                <a:srgbClr val="FFCD3C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5FDD442-97C1-FBED-AA05-E6FC06312860}"/>
              </a:ext>
            </a:extLst>
          </p:cNvPr>
          <p:cNvSpPr/>
          <p:nvPr/>
        </p:nvSpPr>
        <p:spPr>
          <a:xfrm>
            <a:off x="8969971" y="4341948"/>
            <a:ext cx="2277150" cy="2277150"/>
          </a:xfrm>
          <a:prstGeom prst="ellipse">
            <a:avLst/>
          </a:prstGeom>
          <a:noFill/>
          <a:ln w="76200">
            <a:solidFill>
              <a:srgbClr val="42AE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3A0C65-F5BA-719C-943F-F8ABFFEBC207}"/>
              </a:ext>
            </a:extLst>
          </p:cNvPr>
          <p:cNvSpPr txBox="1"/>
          <p:nvPr/>
        </p:nvSpPr>
        <p:spPr>
          <a:xfrm>
            <a:off x="6768526" y="4172391"/>
            <a:ext cx="235352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42AE29"/>
                </a:solidFill>
              </a:rPr>
              <a:t>Anaconda</a:t>
            </a:r>
          </a:p>
          <a:p>
            <a:r>
              <a:rPr lang="en-US" dirty="0">
                <a:solidFill>
                  <a:srgbClr val="42AE29"/>
                </a:solidFill>
              </a:rPr>
              <a:t>(Anaconda Package </a:t>
            </a:r>
          </a:p>
          <a:p>
            <a:r>
              <a:rPr lang="en-US" dirty="0">
                <a:solidFill>
                  <a:srgbClr val="42AE29"/>
                </a:solidFill>
              </a:rPr>
              <a:t>Index)</a:t>
            </a:r>
          </a:p>
          <a:p>
            <a:endParaRPr lang="en-US" sz="3600" b="1" dirty="0">
              <a:solidFill>
                <a:srgbClr val="42AE29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FCB0C0-3EBE-EA5F-91D1-064C20E739D3}"/>
              </a:ext>
            </a:extLst>
          </p:cNvPr>
          <p:cNvSpPr txBox="1"/>
          <p:nvPr/>
        </p:nvSpPr>
        <p:spPr>
          <a:xfrm>
            <a:off x="9638790" y="461693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NumPy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AC82C9-5968-A672-05B4-F854876B9DF1}"/>
              </a:ext>
            </a:extLst>
          </p:cNvPr>
          <p:cNvSpPr txBox="1"/>
          <p:nvPr/>
        </p:nvSpPr>
        <p:spPr>
          <a:xfrm>
            <a:off x="9604321" y="5063439"/>
            <a:ext cx="949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Pandas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E2A962-C428-66AC-CE43-5103B381BA2F}"/>
              </a:ext>
            </a:extLst>
          </p:cNvPr>
          <p:cNvSpPr txBox="1"/>
          <p:nvPr/>
        </p:nvSpPr>
        <p:spPr>
          <a:xfrm>
            <a:off x="9439256" y="6004538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Matplotlib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3C415E-0EAA-692F-ED6D-A37E4AB27D64}"/>
              </a:ext>
            </a:extLst>
          </p:cNvPr>
          <p:cNvSpPr txBox="1"/>
          <p:nvPr/>
        </p:nvSpPr>
        <p:spPr>
          <a:xfrm>
            <a:off x="9753599" y="5580061"/>
            <a:ext cx="107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Seaborn</a:t>
            </a:r>
          </a:p>
        </p:txBody>
      </p:sp>
      <p:pic>
        <p:nvPicPr>
          <p:cNvPr id="21" name="Picture 20" descr="A green circle with a black background&#10;&#10;Description automatically generated">
            <a:extLst>
              <a:ext uri="{FF2B5EF4-FFF2-40B4-BE49-F238E27FC236}">
                <a16:creationId xmlns:a16="http://schemas.microsoft.com/office/drawing/2014/main" id="{F5DD8B4D-AA4D-E8E7-AE9B-5886C117C2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1672" y="4348216"/>
            <a:ext cx="1164255" cy="116285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3EE90-425F-7D71-74B8-052A33EB9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668788" cy="4835479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err="1">
                <a:solidFill>
                  <a:srgbClr val="FFCD3C"/>
                </a:solidFill>
              </a:rPr>
              <a:t>PyPi</a:t>
            </a:r>
            <a:r>
              <a:rPr lang="en-US" dirty="0"/>
              <a:t> and </a:t>
            </a:r>
            <a:r>
              <a:rPr lang="en-US" b="1" dirty="0">
                <a:solidFill>
                  <a:srgbClr val="42AE29"/>
                </a:solidFill>
              </a:rPr>
              <a:t>Anaconda</a:t>
            </a:r>
            <a:r>
              <a:rPr lang="en-US" dirty="0"/>
              <a:t> are two popular package distribution options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b="1" dirty="0" err="1">
                <a:solidFill>
                  <a:srgbClr val="FFCD3C"/>
                </a:solidFill>
              </a:rPr>
              <a:t>PyPi</a:t>
            </a:r>
            <a:r>
              <a:rPr lang="en-US" dirty="0"/>
              <a:t> has more packages than </a:t>
            </a:r>
            <a:r>
              <a:rPr lang="en-US" b="1" dirty="0">
                <a:solidFill>
                  <a:srgbClr val="42AE29"/>
                </a:solidFill>
              </a:rPr>
              <a:t>Anaconda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however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all the most popular scientific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data science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machine learning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AI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etc</a:t>
            </a:r>
            <a:r>
              <a:rPr lang="en-US" dirty="0">
                <a:solidFill>
                  <a:srgbClr val="00FF00"/>
                </a:solidFill>
              </a:rPr>
              <a:t>.</a:t>
            </a:r>
            <a:r>
              <a:rPr lang="en-US" dirty="0"/>
              <a:t> packages are on Anaconda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b="1" dirty="0">
                <a:solidFill>
                  <a:srgbClr val="42AE29"/>
                </a:solidFill>
              </a:rPr>
              <a:t>Anaconda </a:t>
            </a:r>
            <a:r>
              <a:rPr lang="en-US" dirty="0"/>
              <a:t>does a better job of managing dependencies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b="1" dirty="0">
                <a:solidFill>
                  <a:srgbClr val="42AE29"/>
                </a:solidFill>
              </a:rPr>
              <a:t>Anaconda</a:t>
            </a:r>
            <a:r>
              <a:rPr lang="en-US" dirty="0"/>
              <a:t> can also manage Python installations and virtual environments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which </a:t>
            </a:r>
            <a:r>
              <a:rPr lang="en-US" b="1" dirty="0" err="1">
                <a:solidFill>
                  <a:srgbClr val="FFCD3C"/>
                </a:solidFill>
              </a:rPr>
              <a:t>PyPi</a:t>
            </a:r>
            <a:r>
              <a:rPr lang="en-US" dirty="0"/>
              <a:t> cannot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because its just a package index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8084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B0A0A-ED99-3214-3B6B-C9E76E391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Anaconda</a:t>
            </a:r>
            <a:r>
              <a:rPr lang="en-US" b="1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0367834-7FF2-AAFE-23C0-B81A949E3D9B}"/>
              </a:ext>
            </a:extLst>
          </p:cNvPr>
          <p:cNvSpPr/>
          <p:nvPr/>
        </p:nvSpPr>
        <p:spPr>
          <a:xfrm>
            <a:off x="8394783" y="727514"/>
            <a:ext cx="3427526" cy="3427526"/>
          </a:xfrm>
          <a:prstGeom prst="ellipse">
            <a:avLst/>
          </a:prstGeom>
          <a:noFill/>
          <a:ln w="76200">
            <a:solidFill>
              <a:srgbClr val="FFCD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Python (programming language) - Wikipedia">
            <a:extLst>
              <a:ext uri="{FF2B5EF4-FFF2-40B4-BE49-F238E27FC236}">
                <a16:creationId xmlns:a16="http://schemas.microsoft.com/office/drawing/2014/main" id="{D32B66B8-9975-F59B-D273-4F4BCBD8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7619" y="644924"/>
            <a:ext cx="1213373" cy="1213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B97452-42AE-CD39-AFF5-AAF714C0B103}"/>
              </a:ext>
            </a:extLst>
          </p:cNvPr>
          <p:cNvSpPr txBox="1"/>
          <p:nvPr/>
        </p:nvSpPr>
        <p:spPr>
          <a:xfrm>
            <a:off x="6768526" y="550165"/>
            <a:ext cx="19300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solidFill>
                  <a:srgbClr val="FFCD3C"/>
                </a:solidFill>
              </a:rPr>
              <a:t>PyPi</a:t>
            </a:r>
            <a:endParaRPr lang="en-US" sz="3600" b="1" dirty="0">
              <a:solidFill>
                <a:srgbClr val="FFCD3C"/>
              </a:solidFill>
            </a:endParaRPr>
          </a:p>
          <a:p>
            <a:r>
              <a:rPr lang="en-US" dirty="0">
                <a:solidFill>
                  <a:srgbClr val="FFCD3C"/>
                </a:solidFill>
              </a:rPr>
              <a:t>(Python Package </a:t>
            </a:r>
          </a:p>
          <a:p>
            <a:r>
              <a:rPr lang="en-US" dirty="0">
                <a:solidFill>
                  <a:srgbClr val="FFCD3C"/>
                </a:solidFill>
              </a:rPr>
              <a:t>Index)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2A598D-A74E-3E8C-70C6-49676FD0D319}"/>
              </a:ext>
            </a:extLst>
          </p:cNvPr>
          <p:cNvSpPr txBox="1"/>
          <p:nvPr/>
        </p:nvSpPr>
        <p:spPr>
          <a:xfrm>
            <a:off x="9503010" y="115354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NumPy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50FFAE-A3D3-4448-A0F2-0AE8D50A421E}"/>
              </a:ext>
            </a:extLst>
          </p:cNvPr>
          <p:cNvSpPr txBox="1"/>
          <p:nvPr/>
        </p:nvSpPr>
        <p:spPr>
          <a:xfrm>
            <a:off x="8746910" y="1982519"/>
            <a:ext cx="949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Pandas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AD74CA-693F-6B48-7AAC-646986AD4AC9}"/>
              </a:ext>
            </a:extLst>
          </p:cNvPr>
          <p:cNvSpPr txBox="1"/>
          <p:nvPr/>
        </p:nvSpPr>
        <p:spPr>
          <a:xfrm>
            <a:off x="10285659" y="2515079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D3C"/>
                </a:solidFill>
              </a:rPr>
              <a:t>Matplotlib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C14C97-4F28-A72B-1AA7-E22DC5CC8FD6}"/>
              </a:ext>
            </a:extLst>
          </p:cNvPr>
          <p:cNvSpPr txBox="1"/>
          <p:nvPr/>
        </p:nvSpPr>
        <p:spPr>
          <a:xfrm>
            <a:off x="9221880" y="3171861"/>
            <a:ext cx="107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CD3C"/>
                </a:solidFill>
              </a:rPr>
              <a:t>Seaborn</a:t>
            </a:r>
            <a:endParaRPr lang="en-US" b="1" dirty="0">
              <a:solidFill>
                <a:srgbClr val="FFCD3C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5FDD442-97C1-FBED-AA05-E6FC06312860}"/>
              </a:ext>
            </a:extLst>
          </p:cNvPr>
          <p:cNvSpPr/>
          <p:nvPr/>
        </p:nvSpPr>
        <p:spPr>
          <a:xfrm>
            <a:off x="8969971" y="4341948"/>
            <a:ext cx="2277150" cy="2277150"/>
          </a:xfrm>
          <a:prstGeom prst="ellipse">
            <a:avLst/>
          </a:prstGeom>
          <a:noFill/>
          <a:ln w="76200">
            <a:solidFill>
              <a:srgbClr val="42AE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3A0C65-F5BA-719C-943F-F8ABFFEBC207}"/>
              </a:ext>
            </a:extLst>
          </p:cNvPr>
          <p:cNvSpPr txBox="1"/>
          <p:nvPr/>
        </p:nvSpPr>
        <p:spPr>
          <a:xfrm>
            <a:off x="6768526" y="4172391"/>
            <a:ext cx="23535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42AE29"/>
                </a:solidFill>
              </a:rPr>
              <a:t>Anaconda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FCB0C0-3EBE-EA5F-91D1-064C20E739D3}"/>
              </a:ext>
            </a:extLst>
          </p:cNvPr>
          <p:cNvSpPr txBox="1"/>
          <p:nvPr/>
        </p:nvSpPr>
        <p:spPr>
          <a:xfrm>
            <a:off x="9638790" y="461693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NumPy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AC82C9-5968-A672-05B4-F854876B9DF1}"/>
              </a:ext>
            </a:extLst>
          </p:cNvPr>
          <p:cNvSpPr txBox="1"/>
          <p:nvPr/>
        </p:nvSpPr>
        <p:spPr>
          <a:xfrm>
            <a:off x="9604321" y="5063439"/>
            <a:ext cx="949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Pandas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E2A962-C428-66AC-CE43-5103B381BA2F}"/>
              </a:ext>
            </a:extLst>
          </p:cNvPr>
          <p:cNvSpPr txBox="1"/>
          <p:nvPr/>
        </p:nvSpPr>
        <p:spPr>
          <a:xfrm>
            <a:off x="9439256" y="6004538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Matplotlib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3C415E-0EAA-692F-ED6D-A37E4AB27D64}"/>
              </a:ext>
            </a:extLst>
          </p:cNvPr>
          <p:cNvSpPr txBox="1"/>
          <p:nvPr/>
        </p:nvSpPr>
        <p:spPr>
          <a:xfrm>
            <a:off x="9753599" y="5580061"/>
            <a:ext cx="107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2AE29"/>
                </a:solidFill>
              </a:rPr>
              <a:t>Seaborn</a:t>
            </a:r>
          </a:p>
        </p:txBody>
      </p:sp>
      <p:pic>
        <p:nvPicPr>
          <p:cNvPr id="21" name="Picture 20" descr="A green circle with a black background&#10;&#10;Description automatically generated">
            <a:extLst>
              <a:ext uri="{FF2B5EF4-FFF2-40B4-BE49-F238E27FC236}">
                <a16:creationId xmlns:a16="http://schemas.microsoft.com/office/drawing/2014/main" id="{F5DD8B4D-AA4D-E8E7-AE9B-5886C117C2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1672" y="4348216"/>
            <a:ext cx="1164255" cy="116285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4D08B3F-8FEA-D8E3-50EB-0D97DAF421A2}"/>
              </a:ext>
            </a:extLst>
          </p:cNvPr>
          <p:cNvSpPr/>
          <p:nvPr/>
        </p:nvSpPr>
        <p:spPr>
          <a:xfrm>
            <a:off x="241875" y="1858298"/>
            <a:ext cx="6376730" cy="4654590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DEAD32-0B30-2FAF-BC1F-A4B6D5D3295C}"/>
              </a:ext>
            </a:extLst>
          </p:cNvPr>
          <p:cNvSpPr txBox="1"/>
          <p:nvPr/>
        </p:nvSpPr>
        <p:spPr>
          <a:xfrm>
            <a:off x="106190" y="1455692"/>
            <a:ext cx="2117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Operating System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AA3AFC-A135-BFE1-591A-05D9AA9CB7C2}"/>
              </a:ext>
            </a:extLst>
          </p:cNvPr>
          <p:cNvSpPr txBox="1"/>
          <p:nvPr/>
        </p:nvSpPr>
        <p:spPr>
          <a:xfrm>
            <a:off x="378054" y="2114994"/>
            <a:ext cx="1711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Python Version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0442B72-6F18-5109-A5FA-44571BA3D213}"/>
              </a:ext>
            </a:extLst>
          </p:cNvPr>
          <p:cNvSpPr txBox="1"/>
          <p:nvPr/>
        </p:nvSpPr>
        <p:spPr>
          <a:xfrm>
            <a:off x="2329482" y="2114994"/>
            <a:ext cx="2196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Virtual Environment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C6B4BD-DC9C-439B-8147-3DEF601C36CC}"/>
              </a:ext>
            </a:extLst>
          </p:cNvPr>
          <p:cNvSpPr txBox="1"/>
          <p:nvPr/>
        </p:nvSpPr>
        <p:spPr>
          <a:xfrm>
            <a:off x="5008528" y="2114994"/>
            <a:ext cx="1118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4150530064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Theme">
  <a:themeElements>
    <a:clrScheme name="Custom 2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061FF"/>
      </a:accent1>
      <a:accent2>
        <a:srgbClr val="0061FF"/>
      </a:accent2>
      <a:accent3>
        <a:srgbClr val="0061FF"/>
      </a:accent3>
      <a:accent4>
        <a:srgbClr val="7B8994"/>
      </a:accent4>
      <a:accent5>
        <a:srgbClr val="7B8994"/>
      </a:accent5>
      <a:accent6>
        <a:srgbClr val="F7B41A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Theme" id="{7F03B7FC-5228-46F7-89CC-E1381591FA7B}" vid="{1FFC07E1-19C0-494F-A9B3-1210541B915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APS106_Theme</Template>
  <TotalTime>55265</TotalTime>
  <Words>1139</Words>
  <Application>Microsoft Office PowerPoint</Application>
  <PresentationFormat>Widescreen</PresentationFormat>
  <Paragraphs>310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Courier New</vt:lpstr>
      <vt:lpstr>Segoe UI</vt:lpstr>
      <vt:lpstr>Wingdings</vt:lpstr>
      <vt:lpstr>APS106_Theme</vt:lpstr>
      <vt:lpstr>installing third-party packages, managing environments, and Pandas.</vt:lpstr>
      <vt:lpstr>This Week’s Content</vt:lpstr>
      <vt:lpstr>Why Python?</vt:lpstr>
      <vt:lpstr>Why Python?</vt:lpstr>
      <vt:lpstr>Why Python?</vt:lpstr>
      <vt:lpstr>Why Python?</vt:lpstr>
      <vt:lpstr>Third-Party Packages.</vt:lpstr>
      <vt:lpstr>Anaconda.</vt:lpstr>
      <vt:lpstr>Anaconda.</vt:lpstr>
      <vt:lpstr>Anaconda.</vt:lpstr>
      <vt:lpstr>Anaconda.</vt:lpstr>
      <vt:lpstr>Anaconda.</vt:lpstr>
      <vt:lpstr>Anaconda.</vt:lpstr>
      <vt:lpstr>Programming Tools.</vt:lpstr>
      <vt:lpstr>Programming Tools.</vt:lpstr>
      <vt:lpstr>Programming Tools.</vt:lpstr>
      <vt:lpstr>Programming Tools.</vt:lpstr>
      <vt:lpstr>Environments.</vt:lpstr>
      <vt:lpstr>Environments.</vt:lpstr>
      <vt:lpstr>Environments.</vt:lpstr>
      <vt:lpstr>Packages.</vt:lpstr>
      <vt:lpstr>Packages.</vt:lpstr>
      <vt:lpstr>Create An Environment.</vt:lpstr>
      <vt:lpstr>Packages.</vt:lpstr>
      <vt:lpstr>Packages.</vt:lpstr>
      <vt:lpstr>Packages.</vt:lpstr>
      <vt:lpstr>Packages.</vt:lpstr>
      <vt:lpstr>Packages.</vt:lpstr>
      <vt:lpstr>Packages.</vt:lpstr>
      <vt:lpstr>installing third-party packages, managing environments, and Pandas.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350</cp:revision>
  <dcterms:created xsi:type="dcterms:W3CDTF">2021-11-03T00:49:37Z</dcterms:created>
  <dcterms:modified xsi:type="dcterms:W3CDTF">2023-12-26T20:12:25Z</dcterms:modified>
</cp:coreProperties>
</file>